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</p:sldMasterIdLst>
  <p:notesMasterIdLst>
    <p:notesMasterId r:id="rId50"/>
  </p:notesMasterIdLst>
  <p:handoutMasterIdLst>
    <p:handoutMasterId r:id="rId51"/>
  </p:handoutMasterIdLst>
  <p:sldIdLst>
    <p:sldId id="256" r:id="rId3"/>
    <p:sldId id="608" r:id="rId4"/>
    <p:sldId id="563" r:id="rId5"/>
    <p:sldId id="577" r:id="rId6"/>
    <p:sldId id="572" r:id="rId7"/>
    <p:sldId id="626" r:id="rId8"/>
    <p:sldId id="576" r:id="rId9"/>
    <p:sldId id="614" r:id="rId10"/>
    <p:sldId id="609" r:id="rId11"/>
    <p:sldId id="610" r:id="rId12"/>
    <p:sldId id="627" r:id="rId13"/>
    <p:sldId id="611" r:id="rId14"/>
    <p:sldId id="612" r:id="rId15"/>
    <p:sldId id="613" r:id="rId16"/>
    <p:sldId id="616" r:id="rId17"/>
    <p:sldId id="615" r:id="rId18"/>
    <p:sldId id="651" r:id="rId19"/>
    <p:sldId id="617" r:id="rId20"/>
    <p:sldId id="618" r:id="rId21"/>
    <p:sldId id="620" r:id="rId22"/>
    <p:sldId id="621" r:id="rId23"/>
    <p:sldId id="622" r:id="rId24"/>
    <p:sldId id="623" r:id="rId25"/>
    <p:sldId id="624" r:id="rId26"/>
    <p:sldId id="625" r:id="rId27"/>
    <p:sldId id="628" r:id="rId28"/>
    <p:sldId id="629" r:id="rId29"/>
    <p:sldId id="630" r:id="rId30"/>
    <p:sldId id="642" r:id="rId31"/>
    <p:sldId id="631" r:id="rId32"/>
    <p:sldId id="633" r:id="rId33"/>
    <p:sldId id="636" r:id="rId34"/>
    <p:sldId id="634" r:id="rId35"/>
    <p:sldId id="594" r:id="rId36"/>
    <p:sldId id="579" r:id="rId37"/>
    <p:sldId id="656" r:id="rId38"/>
    <p:sldId id="580" r:id="rId39"/>
    <p:sldId id="652" r:id="rId40"/>
    <p:sldId id="653" r:id="rId41"/>
    <p:sldId id="654" r:id="rId42"/>
    <p:sldId id="655" r:id="rId43"/>
    <p:sldId id="597" r:id="rId44"/>
    <p:sldId id="582" r:id="rId45"/>
    <p:sldId id="644" r:id="rId46"/>
    <p:sldId id="647" r:id="rId47"/>
    <p:sldId id="648" r:id="rId48"/>
    <p:sldId id="640" r:id="rId49"/>
  </p:sldIdLst>
  <p:sldSz cx="9144000" cy="6858000" type="screen4x3"/>
  <p:notesSz cx="6858000" cy="9144000"/>
  <p:defaultTextStyle>
    <a:defPPr>
      <a:defRPr lang="en-US"/>
    </a:defPPr>
    <a:lvl1pPr marL="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41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2853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929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5716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213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8575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500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142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D63F"/>
    <a:srgbClr val="F2FF5F"/>
    <a:srgbClr val="4BD7E1"/>
    <a:srgbClr val="E006D5"/>
    <a:srgbClr val="00E100"/>
    <a:srgbClr val="0C5209"/>
    <a:srgbClr val="11690C"/>
    <a:srgbClr val="80057A"/>
    <a:srgbClr val="CC3300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4696" autoAdjust="0"/>
  </p:normalViewPr>
  <p:slideViewPr>
    <p:cSldViewPr>
      <p:cViewPr>
        <p:scale>
          <a:sx n="90" d="100"/>
          <a:sy n="90" d="100"/>
        </p:scale>
        <p:origin x="-904" y="-1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1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notesMaster" Target="notesMasters/notesMaster1.xml"/><Relationship Id="rId51" Type="http://schemas.openxmlformats.org/officeDocument/2006/relationships/handoutMaster" Target="handoutMasters/handoutMaster1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6DDE5-F68F-F848-A8FC-E32180D6EAD4}" type="datetime1">
              <a:rPr lang="en-US" smtClean="0"/>
              <a:pPr/>
              <a:t>10/2/15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38CD5-CECF-AC41-B90D-0F1D9F642A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230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C4514-1F67-F248-AD2F-1A4C562A6D3F}" type="datetime1">
              <a:rPr lang="en-US" smtClean="0"/>
              <a:pPr/>
              <a:t>10/2/15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97CD6-3EDC-43A1-BFE6-556DB01E9D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651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41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53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929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5716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213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8575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500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142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97CD6-3EDC-43A1-BFE6-556DB01E9DE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998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84225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rgbClr val="FF0000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85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5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3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000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Oct,05 2015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A.Kiselev</a:t>
            </a: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-65" charset="0"/>
              </a:defRPr>
            </a:lvl1pPr>
          </a:lstStyle>
          <a:p>
            <a:pPr>
              <a:defRPr/>
            </a:pPr>
            <a:fld id="{BC346014-8CB8-304E-A5FA-922CBC1F60F3}" type="slidenum">
              <a:rPr lang="ru-RU"/>
              <a:pPr>
                <a:defRPr/>
              </a:pPr>
              <a:t>‹#›</a:t>
            </a:fld>
            <a:r>
              <a:rPr lang="en-US"/>
              <a:t>/16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2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8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5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1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4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4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8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2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21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5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5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14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37325"/>
            <a:ext cx="3429000" cy="244475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228600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fld id="{59EA4CFA-C3DC-4ADB-8A77-9C015038EF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04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419" indent="0">
              <a:buNone/>
              <a:defRPr sz="2800"/>
            </a:lvl2pPr>
            <a:lvl3pPr marL="912853" indent="0">
              <a:buNone/>
              <a:defRPr sz="2400"/>
            </a:lvl3pPr>
            <a:lvl4pPr marL="1369290" indent="0">
              <a:buNone/>
              <a:defRPr sz="2000"/>
            </a:lvl4pPr>
            <a:lvl5pPr marL="1825716" indent="0">
              <a:buNone/>
              <a:defRPr sz="2000"/>
            </a:lvl5pPr>
            <a:lvl6pPr marL="2282139" indent="0">
              <a:buNone/>
              <a:defRPr sz="2000"/>
            </a:lvl6pPr>
            <a:lvl7pPr marL="2738575" indent="0">
              <a:buNone/>
              <a:defRPr sz="2000"/>
            </a:lvl7pPr>
            <a:lvl8pPr marL="3195000" indent="0">
              <a:buNone/>
              <a:defRPr sz="2000"/>
            </a:lvl8pPr>
            <a:lvl9pPr marL="365142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4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4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8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2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21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5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5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14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0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295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0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9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39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0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419" indent="0">
              <a:buNone/>
              <a:defRPr sz="2800"/>
            </a:lvl2pPr>
            <a:lvl3pPr marL="912853" indent="0">
              <a:buNone/>
              <a:defRPr sz="2400"/>
            </a:lvl3pPr>
            <a:lvl4pPr marL="1369290" indent="0">
              <a:buNone/>
              <a:defRPr sz="2000"/>
            </a:lvl4pPr>
            <a:lvl5pPr marL="1825716" indent="0">
              <a:buNone/>
              <a:defRPr sz="2000"/>
            </a:lvl5pPr>
            <a:lvl6pPr marL="2282139" indent="0">
              <a:buNone/>
              <a:defRPr sz="2000"/>
            </a:lvl6pPr>
            <a:lvl7pPr marL="2738575" indent="0">
              <a:buNone/>
              <a:defRPr sz="2000"/>
            </a:lvl7pPr>
            <a:lvl8pPr marL="3195000" indent="0">
              <a:buNone/>
              <a:defRPr sz="2000"/>
            </a:lvl8pPr>
            <a:lvl9pPr marL="365142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31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283" tIns="45642" rIns="91283" bIns="45642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33"/>
            <a:ext cx="8229600" cy="4525963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l">
              <a:defRPr sz="1600">
                <a:solidFill>
                  <a:srgbClr val="800000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Oct,05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83"/>
            <a:ext cx="2895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ctr">
              <a:defRPr sz="1600">
                <a:solidFill>
                  <a:srgbClr val="800000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r">
              <a:defRPr sz="1600">
                <a:solidFill>
                  <a:srgbClr val="1F497D"/>
                </a:solidFill>
              </a:defRPr>
            </a:lvl1pPr>
          </a:lstStyle>
          <a:p>
            <a:r>
              <a:rPr lang="en-US" dirty="0" smtClean="0"/>
              <a:t>@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84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2853" rtl="0" eaLnBrk="1" latinLnBrk="0" hangingPunct="1">
        <a:spcBef>
          <a:spcPct val="0"/>
        </a:spcBef>
        <a:buNone/>
        <a:defRPr sz="3600" b="1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328" indent="-342328" algn="l" defTabSz="912853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1696" indent="-285276" algn="l" defTabSz="912853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141067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597495" indent="-228209" algn="l" defTabSz="912853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053935" indent="-228209" algn="l" defTabSz="912853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0359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784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217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635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1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53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29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716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13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575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00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42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283" tIns="45642" rIns="91283" bIns="4564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33"/>
            <a:ext cx="8229600" cy="4525963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Oct,05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83"/>
            <a:ext cx="2895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/>
  <p:txStyles>
    <p:titleStyle>
      <a:lvl1pPr algn="ctr" defTabSz="45641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328" indent="-342328" algn="l" defTabSz="45641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96" indent="-285276" algn="l" defTabSz="45641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067" indent="-228209" algn="l" defTabSz="45641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495" indent="-228209" algn="l" defTabSz="45641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935" indent="-228209" algn="l" defTabSz="45641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0359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784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217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635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1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53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29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716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13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575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00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42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8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8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4" Type="http://schemas.openxmlformats.org/officeDocument/2006/relationships/image" Target="../media/image40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42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4" Type="http://schemas.openxmlformats.org/officeDocument/2006/relationships/image" Target="../media/image48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49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4" Type="http://schemas.openxmlformats.org/officeDocument/2006/relationships/image" Target="../media/image51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4" Type="http://schemas.openxmlformats.org/officeDocument/2006/relationships/image" Target="../media/image52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4" Type="http://schemas.openxmlformats.org/officeDocument/2006/relationships/image" Target="../media/image53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5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990600" y="1295400"/>
            <a:ext cx="7086600" cy="3539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DAAEAE"/>
                    </a:gs>
                    <a:gs pos="50000">
                      <a:srgbClr val="FFCCCC"/>
                    </a:gs>
                    <a:gs pos="100000">
                      <a:srgbClr val="DAAEAE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283" tIns="45642" rIns="91283" bIns="45642">
            <a:spAutoFit/>
          </a:bodyPr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4800" b="1" dirty="0" smtClean="0">
                <a:solidFill>
                  <a:srgbClr val="FF0000"/>
                </a:solidFill>
                <a:latin typeface="Arial"/>
                <a:cs typeface="Arial"/>
              </a:rPr>
              <a:t>Towards “optimal”  </a:t>
            </a:r>
          </a:p>
          <a:p>
            <a:pPr algn="ctr"/>
            <a:r>
              <a:rPr lang="en-US" sz="4800" b="1" dirty="0" smtClean="0">
                <a:solidFill>
                  <a:srgbClr val="FF0000"/>
                </a:solidFill>
                <a:latin typeface="Arial"/>
                <a:cs typeface="Arial"/>
              </a:rPr>
              <a:t>GEM zigzag </a:t>
            </a:r>
          </a:p>
          <a:p>
            <a:pPr algn="ctr"/>
            <a:r>
              <a:rPr lang="en-US" sz="4800" b="1" dirty="0" smtClean="0">
                <a:solidFill>
                  <a:srgbClr val="FF0000"/>
                </a:solidFill>
                <a:latin typeface="Arial"/>
                <a:cs typeface="Arial"/>
              </a:rPr>
              <a:t>readout plane layout</a:t>
            </a:r>
          </a:p>
          <a:p>
            <a:pPr algn="ctr"/>
            <a:endParaRPr lang="en-US" sz="4800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lang="en-US" sz="3200" b="1" dirty="0" smtClean="0">
                <a:solidFill>
                  <a:srgbClr val="FF0000"/>
                </a:solidFill>
                <a:latin typeface="Arial"/>
                <a:cs typeface="Arial"/>
              </a:rPr>
              <a:t>art#1</a:t>
            </a: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762000" y="838200"/>
            <a:ext cx="7848600" cy="152400"/>
          </a:xfrm>
          <a:prstGeom prst="rect">
            <a:avLst/>
          </a:pr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283" tIns="45642" rIns="91283" bIns="45642" anchor="ctr"/>
          <a:lstStyle/>
          <a:p>
            <a:endParaRPr lang="en-US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914400" y="5181600"/>
            <a:ext cx="7162800" cy="1371600"/>
          </a:xfrm>
          <a:prstGeom prst="rect">
            <a:avLst/>
          </a:prstGeom>
        </p:spPr>
        <p:txBody>
          <a:bodyPr vert="horz" lIns="91283" tIns="45642" rIns="91283" bIns="45642" rtlCol="0">
            <a:normAutofit fontScale="92500" lnSpcReduction="10000"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solidFill>
                  <a:schemeClr val="tx2"/>
                </a:solidFill>
                <a:latin typeface="Arial Narrow"/>
                <a:ea typeface="Tahoma (Body)" charset="0"/>
                <a:cs typeface="Arial Narrow"/>
              </a:rPr>
              <a:t>Alexander Kiselev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EIC R&amp;D Tracking Meeting     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Oct,05 2015</a:t>
            </a:r>
          </a:p>
        </p:txBody>
      </p:sp>
      <p:pic>
        <p:nvPicPr>
          <p:cNvPr id="2" name="Picture 1" descr="bn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098" y="0"/>
            <a:ext cx="2188968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05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FIT-like 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zigzag model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10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pic>
        <p:nvPicPr>
          <p:cNvPr id="3" name="Picture 2" descr="image0080_20878423099_o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" t="3325" r="7206" b="-363"/>
          <a:stretch/>
        </p:blipFill>
        <p:spPr>
          <a:xfrm rot="16200000">
            <a:off x="5622738" y="2378264"/>
            <a:ext cx="3072262" cy="2430535"/>
          </a:xfrm>
          <a:prstGeom prst="rect">
            <a:avLst/>
          </a:prstGeom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04800" y="5257800"/>
            <a:ext cx="81534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“No charge sharing” zones roughly half X-pitch wide are seen in the model plot 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5638800" y="762000"/>
            <a:ext cx="32766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</a:t>
            </a:r>
            <a:r>
              <a:rPr lang="en-US" u="sng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eal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-life picture 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(6.0 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x 8.0 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mm</a:t>
            </a:r>
            <a:r>
              <a:rPr lang="en-US" u="sng" baseline="30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 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area)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762000" y="1447800"/>
            <a:ext cx="42672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~equivalent model with 100% coverage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5715000"/>
            <a:ext cx="8686800" cy="584776"/>
          </a:xfrm>
          <a:prstGeom prst="rect">
            <a:avLst/>
          </a:prstGeom>
          <a:noFill/>
          <a:ln w="25400"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-</a:t>
            </a:r>
            <a:r>
              <a:rPr lang="en-US" sz="1600" dirty="0" smtClean="0">
                <a:solidFill>
                  <a:srgbClr val="660066"/>
                </a:solidFill>
              </a:rPr>
              <a:t>&gt; </a:t>
            </a:r>
            <a:r>
              <a:rPr lang="en-US" sz="1600" dirty="0" smtClean="0">
                <a:solidFill>
                  <a:srgbClr val="660066"/>
                </a:solidFill>
              </a:rPr>
              <a:t>left picture: here </a:t>
            </a:r>
            <a:r>
              <a:rPr lang="en-US" sz="1600" dirty="0" smtClean="0">
                <a:solidFill>
                  <a:srgbClr val="660066"/>
                </a:solidFill>
              </a:rPr>
              <a:t>and on all similar plots later the area of 10x10 mm</a:t>
            </a:r>
            <a:r>
              <a:rPr lang="en-US" sz="1600" baseline="30000" dirty="0" smtClean="0">
                <a:solidFill>
                  <a:srgbClr val="660066"/>
                </a:solidFill>
              </a:rPr>
              <a:t>2</a:t>
            </a:r>
            <a:r>
              <a:rPr lang="en-US" sz="1600" dirty="0" smtClean="0">
                <a:solidFill>
                  <a:srgbClr val="660066"/>
                </a:solidFill>
              </a:rPr>
              <a:t> is displayed (so 5 strips wide</a:t>
            </a:r>
            <a:r>
              <a:rPr lang="en-US" sz="1600" dirty="0" smtClean="0">
                <a:solidFill>
                  <a:srgbClr val="660066"/>
                </a:solidFill>
              </a:rPr>
              <a:t>); </a:t>
            </a:r>
            <a:r>
              <a:rPr lang="en-US" sz="1600" dirty="0" smtClean="0">
                <a:solidFill>
                  <a:srgbClr val="660066"/>
                </a:solidFill>
              </a:rPr>
              <a:t>strips oriented </a:t>
            </a:r>
            <a:r>
              <a:rPr lang="en-US" sz="1600" dirty="0" smtClean="0">
                <a:solidFill>
                  <a:srgbClr val="660066"/>
                </a:solidFill>
              </a:rPr>
              <a:t>vertically (centers </a:t>
            </a:r>
            <a:r>
              <a:rPr lang="en-US" sz="1600" dirty="0" smtClean="0">
                <a:solidFill>
                  <a:srgbClr val="660066"/>
                </a:solidFill>
              </a:rPr>
              <a:t>shown</a:t>
            </a:r>
            <a:r>
              <a:rPr lang="en-US" sz="1600" dirty="0" smtClean="0">
                <a:solidFill>
                  <a:srgbClr val="660066"/>
                </a:solidFill>
              </a:rPr>
              <a:t>); </a:t>
            </a:r>
            <a:r>
              <a:rPr lang="en-US" sz="1600" dirty="0" smtClean="0">
                <a:solidFill>
                  <a:srgbClr val="660066"/>
                </a:solidFill>
              </a:rPr>
              <a:t>watch X-pitch and Y-period as indicated;</a:t>
            </a:r>
            <a:endParaRPr lang="en-US" sz="1600" dirty="0">
              <a:solidFill>
                <a:srgbClr val="660066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81000" y="7620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143000" y="7620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981200" y="7620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743200" y="7620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505200" y="7620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343400" y="7620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3"/>
          <p:cNvSpPr txBox="1">
            <a:spLocks noChangeArrowheads="1"/>
          </p:cNvSpPr>
          <p:nvPr/>
        </p:nvSpPr>
        <p:spPr>
          <a:xfrm>
            <a:off x="4648200" y="1219200"/>
            <a:ext cx="4343400" cy="685800"/>
          </a:xfrm>
          <a:prstGeom prst="rect">
            <a:avLst/>
          </a:prstGeom>
        </p:spPr>
        <p:txBody>
          <a:bodyPr vert="horz" lIns="91283" tIns="45642" rIns="91283" bIns="45642" rtlCol="0">
            <a:normAutofit fontScale="92500"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600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In other words: neighboring strip overlap region is only ~1.1 mm out of 2.0 mm strip-to-strip range in FIT case</a:t>
            </a:r>
            <a:endParaRPr lang="en-US" sz="1600" dirty="0" smtClean="0">
              <a:solidFill>
                <a:srgbClr val="E006D5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26" name="Picture 25" descr="fit-zigzag-model-without-cloud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3960495" cy="384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9510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Disclaimer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11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04800" y="838200"/>
            <a:ext cx="8839200" cy="3581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This simplistic 100% occupancy model may or may not reflect essential FIT design performance features (which may also depend on 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hardware specifics, 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analysis strategy, </a:t>
            </a:r>
            <a:r>
              <a:rPr lang="en-US" sz="24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etc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)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Therefore by no means conclusions must be directly applied to the FIT design case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Yet some hints can be taken of course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4114800"/>
            <a:ext cx="83437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-&gt; </a:t>
            </a:r>
            <a:r>
              <a:rPr lang="en-US" dirty="0" smtClean="0">
                <a:solidFill>
                  <a:srgbClr val="008000"/>
                </a:solidFill>
              </a:rPr>
              <a:t>change “under-bite” value from 450 </a:t>
            </a:r>
            <a:r>
              <a:rPr lang="en-US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m</a:t>
            </a:r>
            <a:r>
              <a:rPr lang="en-US" dirty="0">
                <a:solidFill>
                  <a:srgbClr val="008000"/>
                </a:solidFill>
              </a:rPr>
              <a:t>m </a:t>
            </a:r>
            <a:r>
              <a:rPr lang="en-US" dirty="0" smtClean="0">
                <a:solidFill>
                  <a:srgbClr val="008000"/>
                </a:solidFill>
              </a:rPr>
              <a:t>to 500 </a:t>
            </a:r>
            <a:r>
              <a:rPr lang="en-US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8000"/>
                </a:solidFill>
              </a:rPr>
              <a:t>m (for illustrative purposes)</a:t>
            </a:r>
          </a:p>
          <a:p>
            <a:r>
              <a:rPr lang="en-US" dirty="0">
                <a:solidFill>
                  <a:srgbClr val="008000"/>
                </a:solidFill>
              </a:rPr>
              <a:t>a</a:t>
            </a:r>
            <a:r>
              <a:rPr lang="en-US" dirty="0" smtClean="0">
                <a:solidFill>
                  <a:srgbClr val="008000"/>
                </a:solidFill>
              </a:rPr>
              <a:t>nd remove FIT label; </a:t>
            </a:r>
            <a:r>
              <a:rPr lang="en-US" dirty="0">
                <a:solidFill>
                  <a:srgbClr val="008000"/>
                </a:solidFill>
              </a:rPr>
              <a:t>500 </a:t>
            </a:r>
            <a:r>
              <a:rPr lang="en-US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8000"/>
                </a:solidFill>
              </a:rPr>
              <a:t>m roughly means, that neighboring strips overlap </a:t>
            </a:r>
          </a:p>
          <a:p>
            <a:r>
              <a:rPr lang="en-US" dirty="0">
                <a:solidFill>
                  <a:srgbClr val="008000"/>
                </a:solidFill>
              </a:rPr>
              <a:t>i</a:t>
            </a:r>
            <a:r>
              <a:rPr lang="en-US" dirty="0" smtClean="0">
                <a:solidFill>
                  <a:srgbClr val="008000"/>
                </a:solidFill>
              </a:rPr>
              <a:t>n X-direction only in the 1 mm wide area for the 2 mm X-pitch case (</a:t>
            </a:r>
            <a:r>
              <a:rPr lang="en-US" b="1" dirty="0" smtClean="0">
                <a:solidFill>
                  <a:srgbClr val="008000"/>
                </a:solidFill>
              </a:rPr>
              <a:t>and in fact </a:t>
            </a:r>
          </a:p>
          <a:p>
            <a:r>
              <a:rPr lang="en-US" b="1" dirty="0">
                <a:solidFill>
                  <a:srgbClr val="008000"/>
                </a:solidFill>
              </a:rPr>
              <a:t>l</a:t>
            </a:r>
            <a:r>
              <a:rPr lang="en-US" b="1" dirty="0" smtClean="0">
                <a:solidFill>
                  <a:srgbClr val="008000"/>
                </a:solidFill>
              </a:rPr>
              <a:t>inear charge sharing model is established in this area</a:t>
            </a:r>
            <a:r>
              <a:rPr lang="en-US" dirty="0" smtClean="0">
                <a:solidFill>
                  <a:srgbClr val="008000"/>
                </a:solidFill>
              </a:rPr>
              <a:t>); 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2394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pic>
        <p:nvPicPr>
          <p:cNvPr id="6" name="Picture 5" descr="fit-like-zigzag-charge-sharing-0u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050" y="1066800"/>
            <a:ext cx="4752594" cy="4610100"/>
          </a:xfrm>
          <a:prstGeom prst="rect">
            <a:avLst/>
          </a:prstGeom>
        </p:spPr>
      </p:pic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“50%-overlap”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zigzag: charge sharing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12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5410200" y="762000"/>
            <a:ext cx="37338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</a:t>
            </a:r>
            <a:r>
              <a:rPr lang="en-US" u="sng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harge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sharing (point-like e</a:t>
            </a:r>
            <a:r>
              <a:rPr lang="en-US" u="sng" baseline="30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cloud) 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000" y="5562600"/>
            <a:ext cx="8610600" cy="830997"/>
          </a:xfrm>
          <a:prstGeom prst="rect">
            <a:avLst/>
          </a:prstGeom>
          <a:noFill/>
          <a:ln w="25400"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-</a:t>
            </a:r>
            <a:r>
              <a:rPr lang="en-US" sz="1600" dirty="0" smtClean="0">
                <a:solidFill>
                  <a:srgbClr val="660066"/>
                </a:solidFill>
              </a:rPr>
              <a:t>&gt; </a:t>
            </a:r>
            <a:r>
              <a:rPr lang="en-US" sz="1600" dirty="0" smtClean="0">
                <a:solidFill>
                  <a:srgbClr val="660066"/>
                </a:solidFill>
              </a:rPr>
              <a:t>right</a:t>
            </a:r>
            <a:r>
              <a:rPr lang="en-US" sz="1600" dirty="0" smtClean="0">
                <a:solidFill>
                  <a:srgbClr val="660066"/>
                </a:solidFill>
              </a:rPr>
              <a:t> picture: here </a:t>
            </a:r>
            <a:r>
              <a:rPr lang="en-US" sz="1600" dirty="0" smtClean="0">
                <a:solidFill>
                  <a:srgbClr val="660066"/>
                </a:solidFill>
              </a:rPr>
              <a:t>and on all similar plots later the </a:t>
            </a:r>
            <a:r>
              <a:rPr lang="en-US" sz="1600" dirty="0" smtClean="0">
                <a:solidFill>
                  <a:srgbClr val="660066"/>
                </a:solidFill>
              </a:rPr>
              <a:t>horizontal area of 4mm (so covering 2 strips) is displayed (see magenta rectangle in the left plot); strip centers are at 0mm, 2mm and 4mm; either point-like electron source or </a:t>
            </a:r>
            <a:r>
              <a:rPr lang="en-US" sz="1600" dirty="0" err="1" smtClean="0">
                <a:solidFill>
                  <a:srgbClr val="660066"/>
                </a:solidFill>
              </a:rPr>
              <a:t>gaussian</a:t>
            </a:r>
            <a:r>
              <a:rPr lang="en-US" sz="1600" dirty="0" smtClean="0">
                <a:solidFill>
                  <a:srgbClr val="660066"/>
                </a:solidFill>
              </a:rPr>
              <a:t> shape cloud (watch plot description);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1828800" y="762000"/>
            <a:ext cx="1295400" cy="533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algn="just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trip layout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5" name="Picture 4" descr="fit-like-zigzag-model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3960495" cy="3841750"/>
          </a:xfrm>
          <a:prstGeom prst="rect">
            <a:avLst/>
          </a:prstGeom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819400" y="5181600"/>
            <a:ext cx="48768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“No charge sharing” </a:t>
            </a:r>
            <a:r>
              <a:rPr lang="en-US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zone ~1mm wide is seen </a:t>
            </a: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 </a:t>
            </a:r>
            <a:endParaRPr lang="en-US" sz="2000" dirty="0" smtClean="0">
              <a:solidFill>
                <a:srgbClr val="FF0000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1000" y="1295400"/>
            <a:ext cx="1584198" cy="3848100"/>
          </a:xfrm>
          <a:prstGeom prst="rect">
            <a:avLst/>
          </a:prstGeom>
          <a:noFill/>
          <a:ln w="6350">
            <a:solidFill>
              <a:srgbClr val="660066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1260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13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5410200" y="762000"/>
            <a:ext cx="37338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</a:t>
            </a:r>
            <a:r>
              <a:rPr lang="en-US" u="sng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harge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sharing (400 </a:t>
            </a:r>
            <a:r>
              <a:rPr lang="en-US" u="sng" noProof="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wide e</a:t>
            </a:r>
            <a:r>
              <a:rPr lang="en-US" u="sng" baseline="30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cloud) 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9" name="Picture 8" descr="fit-like-zigzag-charge-sharing-400u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406" y="1066800"/>
            <a:ext cx="4752594" cy="4610100"/>
          </a:xfrm>
          <a:prstGeom prst="rect">
            <a:avLst/>
          </a:prstGeom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152400" y="5334000"/>
            <a:ext cx="74676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</a:t>
            </a: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harge sharing becomes better with smeared e</a:t>
            </a:r>
            <a:r>
              <a:rPr lang="en-US" sz="2000" baseline="300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</a:t>
            </a: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cloud; yet suboptimal   </a:t>
            </a:r>
            <a:endParaRPr lang="en-US" sz="2000" dirty="0" smtClean="0">
              <a:solidFill>
                <a:srgbClr val="FF0000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“50%-overlap”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zigzag: charge sharing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1828800" y="762000"/>
            <a:ext cx="1295400" cy="533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algn="just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trip layout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8" name="Picture 7" descr="fit-like-zigzag-model-with-cloud-400um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3960495" cy="384175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04800" y="5791200"/>
            <a:ext cx="8700911" cy="584776"/>
          </a:xfrm>
          <a:prstGeom prst="rect">
            <a:avLst/>
          </a:prstGeom>
          <a:noFill/>
          <a:ln w="25400"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660066"/>
                </a:solidFill>
              </a:rPr>
              <a:t>-&gt; </a:t>
            </a:r>
            <a:r>
              <a:rPr lang="en-US" sz="1600" dirty="0" smtClean="0">
                <a:solidFill>
                  <a:srgbClr val="660066"/>
                </a:solidFill>
              </a:rPr>
              <a:t>left picture: here </a:t>
            </a:r>
            <a:r>
              <a:rPr lang="en-US" sz="1600" dirty="0" smtClean="0">
                <a:solidFill>
                  <a:srgbClr val="660066"/>
                </a:solidFill>
              </a:rPr>
              <a:t>and on all similar plots later </a:t>
            </a:r>
            <a:r>
              <a:rPr lang="en-US" sz="1600" dirty="0" smtClean="0">
                <a:solidFill>
                  <a:srgbClr val="660066"/>
                </a:solidFill>
              </a:rPr>
              <a:t>electron cloud size (1- &amp; 2-sigma contours) shown </a:t>
            </a:r>
            <a:r>
              <a:rPr lang="en-US" sz="1600" dirty="0" smtClean="0">
                <a:solidFill>
                  <a:srgbClr val="660066"/>
                </a:solidFill>
              </a:rPr>
              <a:t>when relevant;</a:t>
            </a:r>
            <a:r>
              <a:rPr lang="en-US" sz="1600" dirty="0">
                <a:solidFill>
                  <a:srgbClr val="660066"/>
                </a:solidFill>
              </a:rPr>
              <a:t> </a:t>
            </a:r>
            <a:r>
              <a:rPr lang="en-US" sz="1600" dirty="0" smtClean="0">
                <a:solidFill>
                  <a:srgbClr val="660066"/>
                </a:solidFill>
              </a:rPr>
              <a:t>NB: X- and Y-width can be different for procedural / illustrative purposes!</a:t>
            </a:r>
            <a:r>
              <a:rPr lang="en-US" sz="1600" dirty="0" smtClean="0">
                <a:solidFill>
                  <a:srgbClr val="660066"/>
                </a:solidFill>
              </a:rPr>
              <a:t> 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81000" y="1295400"/>
            <a:ext cx="1584198" cy="3848100"/>
          </a:xfrm>
          <a:prstGeom prst="rect">
            <a:avLst/>
          </a:prstGeom>
          <a:noFill/>
          <a:ln w="6350">
            <a:solidFill>
              <a:srgbClr val="660066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325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“50%-overlap”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zigzag: weighted mean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14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971800" y="4800600"/>
            <a:ext cx="6096000" cy="1569660"/>
          </a:xfrm>
          <a:prstGeom prst="rect">
            <a:avLst/>
          </a:prstGeom>
          <a:noFill/>
          <a:ln w="25400"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660066"/>
                </a:solidFill>
              </a:rPr>
              <a:t>-&gt; </a:t>
            </a:r>
            <a:r>
              <a:rPr lang="en-US" sz="1600" dirty="0" smtClean="0">
                <a:solidFill>
                  <a:srgbClr val="660066"/>
                </a:solidFill>
              </a:rPr>
              <a:t>top picture: here </a:t>
            </a:r>
            <a:r>
              <a:rPr lang="en-US" sz="1600" dirty="0" smtClean="0">
                <a:solidFill>
                  <a:srgbClr val="660066"/>
                </a:solidFill>
              </a:rPr>
              <a:t>and on all similar </a:t>
            </a:r>
            <a:r>
              <a:rPr lang="en-US" sz="1600" dirty="0" smtClean="0">
                <a:solidFill>
                  <a:srgbClr val="660066"/>
                </a:solidFill>
              </a:rPr>
              <a:t>2D plots </a:t>
            </a:r>
            <a:r>
              <a:rPr lang="en-US" sz="1600" dirty="0" smtClean="0">
                <a:solidFill>
                  <a:srgbClr val="660066"/>
                </a:solidFill>
              </a:rPr>
              <a:t>later the </a:t>
            </a:r>
            <a:r>
              <a:rPr lang="en-US" sz="1600" dirty="0" smtClean="0">
                <a:solidFill>
                  <a:srgbClr val="660066"/>
                </a:solidFill>
              </a:rPr>
              <a:t>horizontal area of 4mm (so covering 2 strips) is displayed (see dashed magenta rectangle in the strip layout plot); strip centers are at 4mm, 6mm and 8mm; residual axes range: 1mm;  right panel: residuals </a:t>
            </a:r>
            <a:r>
              <a:rPr lang="en-US" sz="1600" dirty="0" err="1" smtClean="0">
                <a:solidFill>
                  <a:srgbClr val="660066"/>
                </a:solidFill>
              </a:rPr>
              <a:t>vs</a:t>
            </a:r>
            <a:r>
              <a:rPr lang="en-US" sz="1600" dirty="0" smtClean="0">
                <a:solidFill>
                  <a:srgbClr val="660066"/>
                </a:solidFill>
              </a:rPr>
              <a:t> X-coordinate (across strip direction); left panel: 1D projection; </a:t>
            </a:r>
            <a:r>
              <a:rPr lang="en-US" sz="1600" dirty="0" smtClean="0">
                <a:solidFill>
                  <a:srgbClr val="660066"/>
                </a:solidFill>
              </a:rPr>
              <a:t>no </a:t>
            </a:r>
            <a:r>
              <a:rPr lang="en-US" sz="1600" dirty="0" smtClean="0">
                <a:solidFill>
                  <a:srgbClr val="660066"/>
                </a:solidFill>
              </a:rPr>
              <a:t>DNL correction; clusters forced to be 3-strip-wide;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810000" y="3962400"/>
            <a:ext cx="6324600" cy="914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3-strip clusters; no threshold applied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Differential non-linearity is clearly seen </a:t>
            </a:r>
            <a:endParaRPr lang="en-US" sz="20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6" name="Picture 5" descr="fit-like-zigzag-model-with-cloud-400u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86200"/>
            <a:ext cx="2592324" cy="2514600"/>
          </a:xfrm>
          <a:prstGeom prst="rect">
            <a:avLst/>
          </a:prstGeom>
        </p:spPr>
      </p:pic>
      <p:pic>
        <p:nvPicPr>
          <p:cNvPr id="8" name="Picture 7" descr="fit-like-zigzag-resolution-400um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7920990" cy="312928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271016" y="4191000"/>
            <a:ext cx="1024128" cy="762000"/>
          </a:xfrm>
          <a:prstGeom prst="rect">
            <a:avLst/>
          </a:prstGeom>
          <a:noFill/>
          <a:ln w="6350">
            <a:solidFill>
              <a:srgbClr val="660066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8848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15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200400" y="3810000"/>
            <a:ext cx="5943600" cy="2743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Same as last slide, but </a:t>
            </a:r>
            <a:r>
              <a:rPr lang="en-US" sz="19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200 micron wide cloud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Cluster width dependence </a:t>
            </a:r>
            <a:r>
              <a:rPr lang="en-US" sz="1900" dirty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is clearly </a:t>
            </a:r>
            <a:r>
              <a:rPr lang="en-US" sz="19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seen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Linear region in 2D plot around 6mm (strip center) is caused by “no charge sharing” situation and </a:t>
            </a:r>
            <a:r>
              <a:rPr lang="en-US" sz="19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can not be recovered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Linear regions in 2D plot around 5mm and 7mm (in between strips) are caused by wrong default coefficients in weighted mean formula (NB: only ~half of the 2mm “cell width”  is actually position-sensitive in this design!)    </a:t>
            </a:r>
            <a:endParaRPr lang="en-US" sz="1900" dirty="0" smtClean="0">
              <a:solidFill>
                <a:srgbClr val="FF0000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“50%-overlap”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zigzag: weighted mean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pic>
        <p:nvPicPr>
          <p:cNvPr id="15" name="Picture 14" descr="fit-like-zigzag-model-with-cloud-200u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86200"/>
            <a:ext cx="2592324" cy="2514600"/>
          </a:xfrm>
          <a:prstGeom prst="rect">
            <a:avLst/>
          </a:prstGeom>
        </p:spPr>
      </p:pic>
      <p:pic>
        <p:nvPicPr>
          <p:cNvPr id="9" name="Picture 8" descr="fit-like-zigzag-resolution-200um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7920990" cy="312928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271016" y="4191000"/>
            <a:ext cx="1024128" cy="762000"/>
          </a:xfrm>
          <a:prstGeom prst="rect">
            <a:avLst/>
          </a:prstGeom>
          <a:noFill/>
          <a:ln w="6350">
            <a:solidFill>
              <a:srgbClr val="660066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3212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16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581400" y="4114800"/>
            <a:ext cx="5181600" cy="22098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Same as last slide, but </a:t>
            </a:r>
            <a:r>
              <a:rPr lang="en-US" sz="2000" b="1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6</a:t>
            </a:r>
            <a:r>
              <a:rPr lang="en-US" sz="20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00 micron wide cloud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Cluster width dependence is again seen</a:t>
            </a:r>
          </a:p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endParaRPr lang="en-US" sz="2000" dirty="0" smtClean="0">
              <a:solidFill>
                <a:srgbClr val="FF0000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This dependence is different for 200, 400 and  600 micron cases -&gt; can not be properly corrected for unless cloud width is known and/or more or less fixed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“50%-overlap”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zigzag: weighted mean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pic>
        <p:nvPicPr>
          <p:cNvPr id="6" name="Picture 5" descr="fit-like-zigzag-model-with-cloud-600u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86200"/>
            <a:ext cx="2592324" cy="2514600"/>
          </a:xfrm>
          <a:prstGeom prst="rect">
            <a:avLst/>
          </a:prstGeom>
        </p:spPr>
      </p:pic>
      <p:pic>
        <p:nvPicPr>
          <p:cNvPr id="8" name="Picture 7" descr="fit-like-zigzag-resolution-600um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7920990" cy="312928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271016" y="4191000"/>
            <a:ext cx="1024128" cy="762000"/>
          </a:xfrm>
          <a:prstGeom prst="rect">
            <a:avLst/>
          </a:prstGeom>
          <a:noFill/>
          <a:ln w="6350">
            <a:solidFill>
              <a:srgbClr val="660066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8873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17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550356" y="4038600"/>
            <a:ext cx="5562600" cy="2057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Consider extreme</a:t>
            </a:r>
            <a:r>
              <a:rPr lang="en-US" sz="20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200 micron cloud case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Infamous “flat” regions in reconstructed X-coordinate are present; detector has no positional sensitivity there 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NB: a scaling factor of 2 is applied to the weighted mean calculation in ~1mm wide “sensitive” region in order to obtain correct reconstructed coordinate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“50%-overlap”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zigzag: weighted mean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19400" y="6019800"/>
            <a:ext cx="647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E006D5"/>
                </a:solidFill>
              </a:rPr>
              <a:t>-</a:t>
            </a:r>
            <a:r>
              <a:rPr lang="en-US" sz="2000" u="sng" dirty="0" smtClean="0">
                <a:solidFill>
                  <a:srgbClr val="E006D5"/>
                </a:solidFill>
              </a:rPr>
              <a:t>&gt; </a:t>
            </a:r>
            <a:r>
              <a:rPr lang="en-US" sz="2000" u="sng" dirty="0" smtClean="0">
                <a:solidFill>
                  <a:srgbClr val="E006D5"/>
                </a:solidFill>
              </a:rPr>
              <a:t>a $100 question: which spatial resolution to quote?</a:t>
            </a:r>
            <a:endParaRPr lang="en-US" sz="2000" u="sng" dirty="0">
              <a:solidFill>
                <a:srgbClr val="E006D5"/>
              </a:solidFill>
            </a:endParaRPr>
          </a:p>
        </p:txBody>
      </p:sp>
      <p:pic>
        <p:nvPicPr>
          <p:cNvPr id="15" name="Picture 14" descr="fit-like-zigzag-model-with-cloud-200u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86200"/>
            <a:ext cx="2592324" cy="25146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271016" y="4191000"/>
            <a:ext cx="1024128" cy="762000"/>
          </a:xfrm>
          <a:prstGeom prst="rect">
            <a:avLst/>
          </a:prstGeom>
          <a:noFill/>
          <a:ln w="6350">
            <a:solidFill>
              <a:srgbClr val="660066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fit-like-zigzag-model-with-cloud-200um-correlation-plot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7920990" cy="3143250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943600" y="3733800"/>
            <a:ext cx="3886200" cy="533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algn="just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1400" u="sng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NB: 2D plot here has a different meaning here!  </a:t>
            </a:r>
            <a:endParaRPr lang="en-US" sz="1400" u="sng" noProof="0" dirty="0" smtClean="0">
              <a:solidFill>
                <a:srgbClr val="E006D5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971800" y="1371600"/>
            <a:ext cx="1143000" cy="304800"/>
          </a:xfrm>
          <a:prstGeom prst="roundRect">
            <a:avLst/>
          </a:prstGeom>
          <a:solidFill>
            <a:srgbClr val="00E100">
              <a:alpha val="18000"/>
            </a:srgb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5562600" y="914400"/>
            <a:ext cx="0" cy="2514600"/>
          </a:xfrm>
          <a:prstGeom prst="line">
            <a:avLst/>
          </a:prstGeom>
          <a:ln w="6350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217920" y="914400"/>
            <a:ext cx="0" cy="2590800"/>
          </a:xfrm>
          <a:prstGeom prst="line">
            <a:avLst/>
          </a:prstGeom>
          <a:ln w="6350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urved Down Arrow 20"/>
          <p:cNvSpPr/>
          <p:nvPr/>
        </p:nvSpPr>
        <p:spPr>
          <a:xfrm rot="10800000">
            <a:off x="2590798" y="3505200"/>
            <a:ext cx="3299831" cy="609600"/>
          </a:xfrm>
          <a:prstGeom prst="curvedDownArrow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2184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74320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u="sng" dirty="0" smtClean="0">
                <a:solidFill>
                  <a:srgbClr val="FF0000"/>
                </a:solidFill>
                <a:cs typeface="Arial"/>
              </a:rPr>
              <a:t>Linear response model</a:t>
            </a:r>
            <a:endParaRPr lang="en-US" sz="5400" b="1" u="sng" dirty="0">
              <a:solidFill>
                <a:srgbClr val="FF0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62071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Zoom into FIT zigzag layout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19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pic>
        <p:nvPicPr>
          <p:cNvPr id="3" name="Picture 2" descr="image0080_20878423099_o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" t="3324" r="72972" b="24518"/>
          <a:stretch/>
        </p:blipFill>
        <p:spPr>
          <a:xfrm rot="16200000">
            <a:off x="2612136" y="-1088136"/>
            <a:ext cx="3767328" cy="77724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267200" y="2590800"/>
            <a:ext cx="3429000" cy="762000"/>
          </a:xfrm>
          <a:prstGeom prst="rect">
            <a:avLst/>
          </a:prstGeom>
          <a:noFill/>
          <a:ln w="2540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381000" y="4876800"/>
            <a:ext cx="8686800" cy="16002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In fact all we need is to properly arrange charge sharing as f(X) in the indicated rectangular area; the rest is driven by translational symmetry in X- and Y-directions</a:t>
            </a:r>
            <a:endParaRPr lang="en-US" sz="22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And it can be, that zigzag is visually simply not the best representation of the otherwise obvious approach how to attain this</a:t>
            </a:r>
            <a:endParaRPr lang="en-US" sz="22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71504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>
                <a:latin typeface="Arial Narrow"/>
                <a:ea typeface="ＭＳ Ｐゴシック" pitchFamily="-84" charset="-128"/>
                <a:cs typeface="Arial Narrow"/>
              </a:rPr>
              <a:t>T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his talk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2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838200"/>
            <a:ext cx="9144000" cy="52578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Known issues with the present zigzag </a:t>
            </a: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geometry</a:t>
            </a: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(briefly)</a:t>
            </a: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endParaRPr lang="en-US" sz="28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Layout of  (potentially) better strip </a:t>
            </a: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configuration</a:t>
            </a:r>
            <a:endParaRPr lang="en-US" sz="28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“Naïve” simulation results for 1D strips</a:t>
            </a: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endParaRPr lang="en-US" sz="28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Other </a:t>
            </a: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ideas (multi-strip charge sharing, </a:t>
            </a: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TPC pads</a:t>
            </a: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, </a:t>
            </a:r>
            <a:r>
              <a:rPr kumimoji="0" lang="en-US" sz="2800" b="0" i="0" u="none" strike="noStrike" kern="1200" cap="none" spc="0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etc</a:t>
            </a: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)</a:t>
            </a: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8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Future plans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59675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Linear response “fish spine”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20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5410200" y="762000"/>
            <a:ext cx="37338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</a:t>
            </a:r>
            <a:r>
              <a:rPr lang="en-US" u="sng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harge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sharing (400 </a:t>
            </a:r>
            <a:r>
              <a:rPr lang="en-US" u="sng" noProof="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wide e</a:t>
            </a:r>
            <a:r>
              <a:rPr lang="en-US" u="sng" baseline="30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cloud) 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1828800" y="762000"/>
            <a:ext cx="12954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algn="just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trip layout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2" name="Picture 1" descr="fish-spine-with-cloud-400u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3960495" cy="3841750"/>
          </a:xfrm>
          <a:prstGeom prst="rect">
            <a:avLst/>
          </a:prstGeom>
        </p:spPr>
      </p:pic>
      <p:pic>
        <p:nvPicPr>
          <p:cNvPr id="6" name="Picture 5" descr="fish-spine-charge-sharing-400um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406" y="1066800"/>
            <a:ext cx="4752594" cy="4610100"/>
          </a:xfrm>
          <a:prstGeom prst="rect">
            <a:avLst/>
          </a:prstGeom>
        </p:spPr>
      </p:pic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04800" y="5486400"/>
            <a:ext cx="8839200" cy="9144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Much better charge sharing (a single strip never collects &gt;85% of the signal)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2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And - more important - it exhibits response linearity in X-direction (see next slide)</a:t>
            </a:r>
            <a:endParaRPr lang="en-US" sz="2200" dirty="0">
              <a:solidFill>
                <a:srgbClr val="008000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1000" y="1295400"/>
            <a:ext cx="1584198" cy="3848100"/>
          </a:xfrm>
          <a:prstGeom prst="rect">
            <a:avLst/>
          </a:prstGeom>
          <a:noFill/>
          <a:ln w="6350">
            <a:solidFill>
              <a:srgbClr val="660066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4459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21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304800" y="5334000"/>
            <a:ext cx="8686800" cy="9906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If electron cloud looked like this, it would be </a:t>
            </a:r>
            <a:r>
              <a:rPr lang="en-US" sz="2000" i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obvious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, that as long as it moves from left to right side of the 2mm long rectangle, green strip collected charge will </a:t>
            </a:r>
            <a:r>
              <a:rPr lang="en-US" sz="20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linearly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go down from 1 to 0 and yellow strip charge will </a:t>
            </a:r>
            <a:r>
              <a:rPr lang="en-US" sz="20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linearly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go up from 0 to 1 </a:t>
            </a:r>
            <a:endParaRPr lang="en-US" sz="20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</p:spPr>
        <p:txBody>
          <a:bodyPr vert="horz" lIns="91283" tIns="45642" rIns="91283" bIns="45642" rtlCol="0" anchor="ctr">
            <a:noAutofit/>
          </a:bodyPr>
          <a:lstStyle>
            <a:lvl1pPr algn="ctr" defTabSz="912853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Linear response “fish spine”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pic>
        <p:nvPicPr>
          <p:cNvPr id="8" name="Picture 7" descr="fish-spine-with-cloud-40-800um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8" t="2661" r="16781" b="57334"/>
          <a:stretch/>
        </p:blipFill>
        <p:spPr>
          <a:xfrm>
            <a:off x="1447800" y="838200"/>
            <a:ext cx="6248400" cy="443148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743200" y="3048000"/>
            <a:ext cx="2286000" cy="533400"/>
          </a:xfrm>
          <a:prstGeom prst="rect">
            <a:avLst/>
          </a:prstGeom>
          <a:noFill/>
          <a:ln w="2540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6669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22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304800" y="1219200"/>
            <a:ext cx="8839200" cy="44196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It turns out, that this property </a:t>
            </a:r>
            <a:r>
              <a:rPr lang="en-US" sz="2400" dirty="0" smtClean="0">
                <a:solidFill>
                  <a:srgbClr val="00E1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also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400" dirty="0" smtClean="0">
                <a:solidFill>
                  <a:srgbClr val="00E1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holds for 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“normal” (</a:t>
            </a:r>
            <a:r>
              <a:rPr lang="en-US" sz="2400" dirty="0" smtClean="0">
                <a:solidFill>
                  <a:srgbClr val="00E1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wide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) </a:t>
            </a:r>
            <a:r>
              <a:rPr lang="en-US" sz="2400" dirty="0" smtClean="0">
                <a:solidFill>
                  <a:srgbClr val="00E1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electron clouds 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More than that, </a:t>
            </a:r>
            <a:r>
              <a:rPr lang="en-US" sz="24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gaussian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distribution shape is </a:t>
            </a:r>
            <a:r>
              <a:rPr lang="en-US" sz="2400" dirty="0" smtClean="0">
                <a:solidFill>
                  <a:srgbClr val="00E1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not</a:t>
            </a:r>
            <a:r>
              <a:rPr lang="en-US" sz="24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required; </a:t>
            </a:r>
            <a:r>
              <a:rPr lang="en-US" sz="2400" dirty="0" smtClean="0">
                <a:solidFill>
                  <a:srgbClr val="00E1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cloud should just be left-right symmetric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and the distribution width should only be “sane” compared to the pitch in X-direction (will consider [200 .. 800] </a:t>
            </a:r>
            <a:r>
              <a:rPr lang="en-US" sz="24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range)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X-pitch is just a trade-off between channel count and spatial resolution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The only required property of Y-direction is to establish periodic structure with a period comparable or smaller than the electron cloud sigma (to wash out response “beating” as a function of Y-coordinate)</a:t>
            </a:r>
            <a:endParaRPr lang="en-US" sz="24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</p:spPr>
        <p:txBody>
          <a:bodyPr vert="horz" lIns="91283" tIns="45642" rIns="91283" bIns="45642" rtlCol="0" anchor="ctr">
            <a:noAutofit/>
          </a:bodyPr>
          <a:lstStyle>
            <a:lvl1pPr algn="ctr" defTabSz="912853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FF000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Linear response “fish spine”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3261882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“Fish spine”: nothing new?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23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6324600" y="762000"/>
            <a:ext cx="22098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“diamond band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” 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1676400" y="762000"/>
            <a:ext cx="15240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“fish spine”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2" name="Picture 1" descr="fish-spine-with-cloud-400u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3960495" cy="3841750"/>
          </a:xfrm>
          <a:prstGeom prst="rect">
            <a:avLst/>
          </a:prstGeom>
        </p:spPr>
      </p:pic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81000" y="5486400"/>
            <a:ext cx="8763000" cy="9144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Right plot layout: start with the left plot pattern and flip right half of every triangle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2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NB: both patterns are equivalent in charge sharing properties </a:t>
            </a:r>
          </a:p>
        </p:txBody>
      </p:sp>
      <p:pic>
        <p:nvPicPr>
          <p:cNvPr id="3" name="Picture 2" descr="zero-degree-parallelogram-with-cloud-400um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295400"/>
            <a:ext cx="3960495" cy="384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071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“Fish spine”: nothing new?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24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524000" y="762000"/>
            <a:ext cx="23622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“diamond band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” 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762000" y="5105400"/>
            <a:ext cx="8077200" cy="14478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Right plot layout: flip every second in vertical direction  parallelogram in the left plot and squeeze Y-direction by a factor of 2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</a:t>
            </a:r>
            <a:r>
              <a:rPr lang="en-US" sz="20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harge sharing properties do not change; zigzag has better connectivity and is perhaps more suited for 1D applications;  “diamond band” is more versatile (see later)</a:t>
            </a:r>
          </a:p>
        </p:txBody>
      </p:sp>
      <p:pic>
        <p:nvPicPr>
          <p:cNvPr id="3" name="Picture 2" descr="zero-degree-parallelogram-with-cloud-400u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3960495" cy="3841750"/>
          </a:xfrm>
          <a:prstGeom prst="rect">
            <a:avLst/>
          </a:prstGeom>
        </p:spPr>
      </p:pic>
      <p:pic>
        <p:nvPicPr>
          <p:cNvPr id="4" name="Picture 3" descr="old-style-zigzag-with-cloud-400um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295400"/>
            <a:ext cx="3960495" cy="3841750"/>
          </a:xfrm>
          <a:prstGeom prst="rect">
            <a:avLst/>
          </a:prstGeom>
        </p:spPr>
      </p:pic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5638800" y="762000"/>
            <a:ext cx="37338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ur o</a:t>
            </a:r>
            <a:r>
              <a:rPr lang="en-US" u="sng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ld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well-known zigzag 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  <a:sym typeface="Wingdings"/>
              </a:rPr>
              <a:t>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57935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“Fish spine”: nothing new?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25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457200" y="5257800"/>
            <a:ext cx="7315200" cy="9144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So (as usual) everything good is already invented since years </a:t>
            </a: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  <a:sym typeface="Wingdings"/>
              </a:rPr>
              <a:t>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  <a:sym typeface="Wingdings"/>
              </a:rPr>
              <a:t>Well, almost everything, keep reading …</a:t>
            </a:r>
            <a:endParaRPr lang="en-US" sz="22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4" name="Picture 3" descr="old-style-zigzag-with-cloud-400u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295400"/>
            <a:ext cx="3960495" cy="3841750"/>
          </a:xfrm>
          <a:prstGeom prst="rect">
            <a:avLst/>
          </a:prstGeom>
        </p:spPr>
      </p:pic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5943600" y="762000"/>
            <a:ext cx="27432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“linear response zigzag” 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200400"/>
            <a:ext cx="3935532" cy="189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990600" y="2514600"/>
            <a:ext cx="37338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24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LEGS TPC readout plane </a:t>
            </a:r>
            <a:r>
              <a:rPr lang="en-US" sz="24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sz="2400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00" y="1524000"/>
            <a:ext cx="3537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Don’t they look similar </a:t>
            </a:r>
            <a:r>
              <a:rPr lang="en-US" sz="2400" dirty="0" smtClean="0">
                <a:solidFill>
                  <a:srgbClr val="008000"/>
                </a:solidFill>
              </a:rPr>
              <a:t>?!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4978" y="6096000"/>
            <a:ext cx="904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-&gt; </a:t>
            </a:r>
            <a:r>
              <a:rPr lang="en-US" sz="1600" dirty="0" smtClean="0">
                <a:solidFill>
                  <a:srgbClr val="008000"/>
                </a:solidFill>
              </a:rPr>
              <a:t>will exclusively use “diamond band” configuration in the following (as sort of more “generic” one)</a:t>
            </a:r>
            <a:endParaRPr lang="en-US" sz="1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8428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26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048000" y="4191000"/>
            <a:ext cx="6096000" cy="19050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First “extreme” case (</a:t>
            </a:r>
            <a:r>
              <a:rPr lang="en-US" sz="19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200 </a:t>
            </a:r>
            <a:r>
              <a:rPr lang="en-US" sz="1900" b="1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19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cloud</a:t>
            </a: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): looks great!, no artifacts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19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Plain weighted-mean centroid over 3 strips (max channel + two neighbors) with no threshold cut yields ~60 </a:t>
            </a:r>
            <a:r>
              <a:rPr lang="en-US" sz="1900" dirty="0" smtClean="0">
                <a:solidFill>
                  <a:srgbClr val="008000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19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spatial resolution across the entire 2mm wide “cell”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“Diamond band”: weighted mean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pic>
        <p:nvPicPr>
          <p:cNvPr id="3" name="Picture 2" descr="zero-degree-diamond-band-with-cloud-200u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86200"/>
            <a:ext cx="2592324" cy="2514600"/>
          </a:xfrm>
          <a:prstGeom prst="rect">
            <a:avLst/>
          </a:prstGeom>
        </p:spPr>
      </p:pic>
      <p:pic>
        <p:nvPicPr>
          <p:cNvPr id="4" name="Picture 3" descr="zero-degree-diamond-band-resolution-200um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7920990" cy="312928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271016" y="4191000"/>
            <a:ext cx="1024128" cy="762000"/>
          </a:xfrm>
          <a:prstGeom prst="rect">
            <a:avLst/>
          </a:prstGeom>
          <a:noFill/>
          <a:ln w="6350">
            <a:solidFill>
              <a:srgbClr val="660066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971800" y="1371600"/>
            <a:ext cx="1143000" cy="304800"/>
          </a:xfrm>
          <a:prstGeom prst="roundRect">
            <a:avLst/>
          </a:prstGeom>
          <a:solidFill>
            <a:srgbClr val="00E100">
              <a:alpha val="18000"/>
            </a:srgb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0740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27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200400" y="4191000"/>
            <a:ext cx="5943600" cy="533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Second “extreme” case (</a:t>
            </a:r>
            <a:r>
              <a:rPr lang="en-US" sz="19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600 </a:t>
            </a:r>
            <a:r>
              <a:rPr lang="en-US" sz="1900" b="1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19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cloud</a:t>
            </a: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): looks the same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“Diamond band”: weighted mean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38600" y="4800600"/>
            <a:ext cx="441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-&gt; </a:t>
            </a:r>
            <a:r>
              <a:rPr lang="en-US" dirty="0" smtClean="0">
                <a:solidFill>
                  <a:srgbClr val="008000"/>
                </a:solidFill>
              </a:rPr>
              <a:t>no DNL correction &amp; no cluster width selection n</a:t>
            </a:r>
            <a:r>
              <a:rPr lang="en-US" dirty="0" smtClean="0">
                <a:solidFill>
                  <a:srgbClr val="008000"/>
                </a:solidFill>
              </a:rPr>
              <a:t>eeded to get to ~basic performance level</a:t>
            </a:r>
            <a:r>
              <a:rPr lang="en-US" b="1" dirty="0" smtClean="0">
                <a:solidFill>
                  <a:srgbClr val="008000"/>
                </a:solidFill>
              </a:rPr>
              <a:t>: turnkey detector </a:t>
            </a:r>
            <a:r>
              <a:rPr lang="en-US" dirty="0" smtClean="0">
                <a:solidFill>
                  <a:srgbClr val="008000"/>
                </a:solidFill>
              </a:rPr>
              <a:t>for data analysis</a:t>
            </a:r>
            <a:endParaRPr lang="en-US" b="1" dirty="0">
              <a:solidFill>
                <a:srgbClr val="008000"/>
              </a:solidFill>
            </a:endParaRPr>
          </a:p>
        </p:txBody>
      </p:sp>
      <p:pic>
        <p:nvPicPr>
          <p:cNvPr id="3" name="Picture 2" descr="zero-degree-diamond-band-with-cloud-600u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86200"/>
            <a:ext cx="2592324" cy="25146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271016" y="4191000"/>
            <a:ext cx="1024128" cy="762000"/>
          </a:xfrm>
          <a:prstGeom prst="rect">
            <a:avLst/>
          </a:prstGeom>
          <a:noFill/>
          <a:ln w="6350">
            <a:solidFill>
              <a:srgbClr val="660066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zero-degree-diamond-band-resolution-600um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7920990" cy="3129280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2971800" y="1371600"/>
            <a:ext cx="1143000" cy="304800"/>
          </a:xfrm>
          <a:prstGeom prst="roundRect">
            <a:avLst/>
          </a:prstGeom>
          <a:solidFill>
            <a:srgbClr val="00E100">
              <a:alpha val="18000"/>
            </a:srgb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8129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28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200400" y="4191000"/>
            <a:ext cx="4800600" cy="838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Rectangular cloud distribution in X</a:t>
            </a: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(sigma matching 400 </a:t>
            </a:r>
            <a:r>
              <a:rPr lang="en-US" sz="1900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19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</a:t>
            </a: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19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gaussian</a:t>
            </a: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): looks the same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“Diamond band”: weighted mean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2400" y="5105400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-&gt; </a:t>
            </a:r>
            <a:r>
              <a:rPr lang="en-US" b="1" dirty="0" smtClean="0">
                <a:solidFill>
                  <a:srgbClr val="008000"/>
                </a:solidFill>
              </a:rPr>
              <a:t>no cloud shape dependence </a:t>
            </a:r>
            <a:r>
              <a:rPr lang="en-US" dirty="0" smtClean="0">
                <a:solidFill>
                  <a:srgbClr val="008000"/>
                </a:solidFill>
              </a:rPr>
              <a:t>(as long as it is left-right symmetric and not “too wide” compared to X-pitch)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3" name="Picture 2" descr="zero-degree-diamond-band-resolution-400um-rec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7920990" cy="3129280"/>
          </a:xfrm>
          <a:prstGeom prst="rect">
            <a:avLst/>
          </a:prstGeom>
        </p:spPr>
      </p:pic>
      <p:pic>
        <p:nvPicPr>
          <p:cNvPr id="4" name="Picture 3" descr="zero-degree-diamond-band-with-cloud-400um-rect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86200"/>
            <a:ext cx="2592324" cy="25146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271016" y="4191000"/>
            <a:ext cx="1024128" cy="762000"/>
          </a:xfrm>
          <a:prstGeom prst="rect">
            <a:avLst/>
          </a:prstGeom>
          <a:noFill/>
          <a:ln w="6350">
            <a:solidFill>
              <a:srgbClr val="660066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2971800" y="1371600"/>
            <a:ext cx="1143000" cy="304800"/>
          </a:xfrm>
          <a:prstGeom prst="roundRect">
            <a:avLst/>
          </a:prstGeom>
          <a:solidFill>
            <a:srgbClr val="00E100">
              <a:alpha val="18000"/>
            </a:srgb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409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29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200400" y="4191000"/>
            <a:ext cx="5943600" cy="533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400 </a:t>
            </a:r>
            <a:r>
              <a:rPr lang="en-US" sz="19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cloud</a:t>
            </a:r>
            <a:r>
              <a:rPr lang="en-US" sz="19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and </a:t>
            </a:r>
            <a:r>
              <a:rPr lang="en-US" sz="19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1-sigma threshold cut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“Diamond band”: weighted mean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38600" y="4800600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-&gt; </a:t>
            </a:r>
            <a:r>
              <a:rPr lang="en-US" dirty="0" smtClean="0">
                <a:solidFill>
                  <a:srgbClr val="008000"/>
                </a:solidFill>
              </a:rPr>
              <a:t>can clearly improve the resolution a bit further, but at a cost of (small) DNL and other (small) artifacts</a:t>
            </a:r>
            <a:endParaRPr lang="en-US" b="1" dirty="0">
              <a:solidFill>
                <a:srgbClr val="008000"/>
              </a:solidFill>
            </a:endParaRPr>
          </a:p>
        </p:txBody>
      </p:sp>
      <p:pic>
        <p:nvPicPr>
          <p:cNvPr id="2" name="Picture 1" descr="zero-degree-diamond-band-with-cloud-400u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86200"/>
            <a:ext cx="2592324" cy="25146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271016" y="4191000"/>
            <a:ext cx="1024128" cy="762000"/>
          </a:xfrm>
          <a:prstGeom prst="rect">
            <a:avLst/>
          </a:prstGeom>
          <a:noFill/>
          <a:ln w="6350">
            <a:solidFill>
              <a:srgbClr val="660066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zero-degree-diamond-band-resolution-400um-1sigma-cut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7920990" cy="3129280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2971800" y="1371600"/>
            <a:ext cx="1143000" cy="304800"/>
          </a:xfrm>
          <a:prstGeom prst="roundRect">
            <a:avLst/>
          </a:prstGeom>
          <a:solidFill>
            <a:srgbClr val="00E100">
              <a:alpha val="18000"/>
            </a:srgb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5064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More broad context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838200"/>
            <a:ext cx="9144000" cy="2743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8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p</a:t>
            </a: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art#1: motivation; ideas; goals; linear strip case (ideal model)</a:t>
            </a:r>
          </a:p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8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p</a:t>
            </a: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art#2: RICH  GEM readout plane layout optimization</a:t>
            </a: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endParaRPr lang="en-US" sz="28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8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p</a:t>
            </a: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art#3: linear strip case (ANSYS modeling)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0600" y="1295400"/>
            <a:ext cx="1189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E100"/>
                </a:solidFill>
              </a:rPr>
              <a:t>-&gt; today!</a:t>
            </a:r>
            <a:endParaRPr lang="en-US" sz="2000" dirty="0">
              <a:solidFill>
                <a:srgbClr val="00E1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8097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30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04800" y="5181600"/>
            <a:ext cx="4648200" cy="10668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~</a:t>
            </a:r>
            <a:r>
              <a:rPr lang="en-US" sz="19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</a:t>
            </a: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onstant in a relatively wide dynamic range of width values (~4x); must be good enough even for a typical TPC application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“Diamond band”: spatial resolution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28600" y="762000"/>
            <a:ext cx="5638800" cy="838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… as a function of e</a:t>
            </a:r>
            <a:r>
              <a:rPr lang="en-US" sz="2400" u="sng" baseline="30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</a:t>
            </a:r>
            <a:r>
              <a:rPr lang="en-US" sz="24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cloud width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4572000" y="762000"/>
            <a:ext cx="5638800" cy="838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… as a function of pedestal noise</a:t>
            </a:r>
          </a:p>
        </p:txBody>
      </p:sp>
      <p:pic>
        <p:nvPicPr>
          <p:cNvPr id="3" name="Picture 2" descr="zero-degree-diamond-band-resolution-vs-cloud-sigma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19200"/>
            <a:ext cx="3960495" cy="3785870"/>
          </a:xfrm>
          <a:prstGeom prst="rect">
            <a:avLst/>
          </a:prstGeom>
        </p:spPr>
      </p:pic>
      <p:pic>
        <p:nvPicPr>
          <p:cNvPr id="4" name="Picture 3" descr="zero-degree-diamond-band-resolution-vs-noise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219200"/>
            <a:ext cx="3960495" cy="3785870"/>
          </a:xfrm>
          <a:prstGeom prst="rect">
            <a:avLst/>
          </a:prstGeom>
        </p:spPr>
      </p:pic>
      <p:sp>
        <p:nvSpPr>
          <p:cNvPr id="8" name="Oval Callout 7"/>
          <p:cNvSpPr/>
          <p:nvPr/>
        </p:nvSpPr>
        <p:spPr>
          <a:xfrm>
            <a:off x="3048000" y="2514600"/>
            <a:ext cx="914400" cy="612648"/>
          </a:xfrm>
          <a:prstGeom prst="wedgeEllipseCallout">
            <a:avLst>
              <a:gd name="adj1" fmla="val -329476"/>
              <a:gd name="adj2" fmla="val 343503"/>
            </a:avLst>
          </a:prstGeom>
          <a:solidFill>
            <a:srgbClr val="E006D5">
              <a:alpha val="15000"/>
            </a:srgbClr>
          </a:solidFill>
          <a:ln w="63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28600" y="4876801"/>
            <a:ext cx="487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E006D5"/>
                </a:solidFill>
              </a:rPr>
              <a:t>-&gt; </a:t>
            </a:r>
            <a:r>
              <a:rPr lang="en-US" sz="1400" dirty="0" smtClean="0">
                <a:solidFill>
                  <a:srgbClr val="E006D5"/>
                </a:solidFill>
              </a:rPr>
              <a:t>analysis artifact: should consider &gt;3 strip wide clusters</a:t>
            </a:r>
            <a:endParaRPr lang="en-US" sz="1400" dirty="0">
              <a:solidFill>
                <a:srgbClr val="E006D5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5334000" y="5181600"/>
            <a:ext cx="3505200" cy="10668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</a:t>
            </a: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inear dependence on the noise variance, so: </a:t>
            </a:r>
            <a:r>
              <a:rPr lang="en-US" sz="19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signal-to-noise ratio is essential </a:t>
            </a:r>
            <a:r>
              <a:rPr lang="en-US" sz="19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(</a:t>
            </a: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as expected)</a:t>
            </a:r>
            <a:endParaRPr lang="en-US" sz="1900" b="1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1752600" y="2743200"/>
            <a:ext cx="868680" cy="530352"/>
          </a:xfrm>
          <a:prstGeom prst="wedgeRoundRectCallout">
            <a:avLst>
              <a:gd name="adj1" fmla="val -118055"/>
              <a:gd name="adj2" fmla="val -230416"/>
              <a:gd name="adj3" fmla="val 16667"/>
            </a:avLst>
          </a:prstGeom>
          <a:solidFill>
            <a:srgbClr val="CCFFCC">
              <a:alpha val="2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990600" y="1524000"/>
            <a:ext cx="21336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-&gt; </a:t>
            </a:r>
            <a:r>
              <a:rPr lang="en-US" sz="1400" dirty="0" smtClean="0">
                <a:solidFill>
                  <a:srgbClr val="008000"/>
                </a:solidFill>
              </a:rPr>
              <a:t>default configuration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23" name="Rounded Rectangular Callout 22"/>
          <p:cNvSpPr/>
          <p:nvPr/>
        </p:nvSpPr>
        <p:spPr>
          <a:xfrm>
            <a:off x="6248400" y="2743200"/>
            <a:ext cx="868680" cy="530352"/>
          </a:xfrm>
          <a:prstGeom prst="wedgeRoundRectCallout">
            <a:avLst>
              <a:gd name="adj1" fmla="val -18965"/>
              <a:gd name="adj2" fmla="val -49488"/>
              <a:gd name="adj3" fmla="val 16667"/>
            </a:avLst>
          </a:prstGeom>
          <a:solidFill>
            <a:srgbClr val="CCFFCC">
              <a:alpha val="2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523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31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“Diamond band”: spatial resolution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28600" y="762000"/>
            <a:ext cx="5638800" cy="838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… as a function of X-pitch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4572000" y="762000"/>
            <a:ext cx="5638800" cy="838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… as a function of Y-period</a:t>
            </a:r>
          </a:p>
        </p:txBody>
      </p:sp>
      <p:pic>
        <p:nvPicPr>
          <p:cNvPr id="2" name="Picture 1" descr="zero-degree-diamond-band-resolution-vs-x-pitch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19200"/>
            <a:ext cx="3960495" cy="3785870"/>
          </a:xfrm>
          <a:prstGeom prst="rect">
            <a:avLst/>
          </a:prstGeom>
        </p:spPr>
      </p:pic>
      <p:pic>
        <p:nvPicPr>
          <p:cNvPr id="3" name="Picture 2" descr="zero-degree-diamond-band-resolution-vs-y-period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219200"/>
            <a:ext cx="3960495" cy="3785870"/>
          </a:xfrm>
          <a:prstGeom prst="rect">
            <a:avLst/>
          </a:prstGeom>
        </p:spPr>
      </p:pic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52400" y="5029200"/>
            <a:ext cx="5105400" cy="1600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Linear dependence on the X-pitch 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The effect is understandable: spatial resolution is driven by charge sharing derivative over X as a function of X; smear it over wider region – spoil resolution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5257800" y="5410200"/>
            <a:ext cx="3505200" cy="10668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Yet there is no apparent negative effect up to a ~1mm period or so (see 2D layout requirements later)</a:t>
            </a:r>
            <a:endParaRPr lang="en-US" sz="1900" b="1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6" name="Oval Callout 15"/>
          <p:cNvSpPr/>
          <p:nvPr/>
        </p:nvSpPr>
        <p:spPr>
          <a:xfrm>
            <a:off x="7620000" y="1981200"/>
            <a:ext cx="914400" cy="612648"/>
          </a:xfrm>
          <a:prstGeom prst="wedgeEllipseCallout">
            <a:avLst>
              <a:gd name="adj1" fmla="val -280093"/>
              <a:gd name="adj2" fmla="val 426422"/>
            </a:avLst>
          </a:prstGeom>
          <a:solidFill>
            <a:srgbClr val="E006D5">
              <a:alpha val="15000"/>
            </a:srgbClr>
          </a:solidFill>
          <a:ln w="63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257800" y="487680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E006D5"/>
                </a:solidFill>
              </a:rPr>
              <a:t>-&gt; </a:t>
            </a:r>
            <a:r>
              <a:rPr lang="en-US" sz="1400" dirty="0" smtClean="0">
                <a:solidFill>
                  <a:srgbClr val="E006D5"/>
                </a:solidFill>
              </a:rPr>
              <a:t>charge spread becomes insufficient to wash out periodic structure effects in Y-direction</a:t>
            </a:r>
            <a:endParaRPr lang="en-US" sz="1400" dirty="0">
              <a:solidFill>
                <a:srgbClr val="E006D5"/>
              </a:solidFill>
            </a:endParaRPr>
          </a:p>
        </p:txBody>
      </p:sp>
      <p:sp>
        <p:nvSpPr>
          <p:cNvPr id="18" name="Rounded Rectangular Callout 17"/>
          <p:cNvSpPr/>
          <p:nvPr/>
        </p:nvSpPr>
        <p:spPr>
          <a:xfrm>
            <a:off x="6019800" y="2743200"/>
            <a:ext cx="868680" cy="530352"/>
          </a:xfrm>
          <a:prstGeom prst="wedgeRoundRectCallout">
            <a:avLst>
              <a:gd name="adj1" fmla="val -18965"/>
              <a:gd name="adj2" fmla="val -49488"/>
              <a:gd name="adj3" fmla="val 16667"/>
            </a:avLst>
          </a:prstGeom>
          <a:solidFill>
            <a:srgbClr val="CCFFCC">
              <a:alpha val="2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ular Callout 18"/>
          <p:cNvSpPr/>
          <p:nvPr/>
        </p:nvSpPr>
        <p:spPr>
          <a:xfrm>
            <a:off x="1371600" y="2743200"/>
            <a:ext cx="868680" cy="530352"/>
          </a:xfrm>
          <a:prstGeom prst="wedgeRoundRectCallout">
            <a:avLst>
              <a:gd name="adj1" fmla="val -18965"/>
              <a:gd name="adj2" fmla="val -49488"/>
              <a:gd name="adj3" fmla="val 16667"/>
            </a:avLst>
          </a:prstGeom>
          <a:solidFill>
            <a:srgbClr val="CCFFCC">
              <a:alpha val="2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0744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Back to the $100 question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32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2400" y="990600"/>
            <a:ext cx="8839200" cy="1295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	</a:t>
            </a:r>
            <a:r>
              <a:rPr lang="en-US" sz="24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So for the 50%-overlap zigzag model we simulated ~30 </a:t>
            </a:r>
            <a:r>
              <a:rPr lang="en-US" sz="2400" u="sng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24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spatial resolution in the 1mm wide “overlap” region and no sensitivity (thus ~300 </a:t>
            </a:r>
            <a:r>
              <a:rPr lang="en-US" sz="2400" u="sng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2400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</a:t>
            </a:r>
            <a:r>
              <a:rPr lang="en-US" sz="24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RMS of the uniform distribution) for the other half of 2mm wide X-cells</a:t>
            </a:r>
            <a:endParaRPr lang="en-US" sz="2400" u="sng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52400" y="2514600"/>
            <a:ext cx="8991600" cy="3810000"/>
          </a:xfrm>
          <a:prstGeom prst="rect">
            <a:avLst/>
          </a:prstGeom>
        </p:spPr>
        <p:txBody>
          <a:bodyPr vert="horz" lIns="91283" tIns="45642" rIns="91283" bIns="45642" rtlCol="0">
            <a:normAutofit lnSpcReduction="10000"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Possible answers:</a:t>
            </a: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Detector has indeed 30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000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resolution, but is only 50% efficient (discard “flat” regions) </a:t>
            </a: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Detector 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has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30 </a:t>
            </a:r>
            <a:r>
              <a:rPr lang="en-US" sz="2000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resolution on 50% of tracks and ~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300 </a:t>
            </a:r>
            <a:r>
              <a:rPr lang="en-US" sz="2000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on the other 50%</a:t>
            </a: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Detector has an average resolution which is equal to RMS 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of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30 </a:t>
            </a:r>
            <a:r>
              <a:rPr lang="en-US" sz="2000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wide </a:t>
            </a:r>
            <a:r>
              <a:rPr lang="en-US" sz="20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gaussian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on top of 1mm wide uniform distribution taken in proportion 50:50</a:t>
            </a: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0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rgbClr val="00E1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If the readout plane gets changed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to a 100%-overlap zigzag (or “diamond band”) configuration with the same X-pitch &amp; Y-period (and pedestal noise as well as the signal level are also kept the same), resolution will become </a:t>
            </a: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2x 30 </a:t>
            </a:r>
            <a:r>
              <a:rPr lang="en-US" sz="2000" dirty="0" smtClean="0">
                <a:solidFill>
                  <a:srgbClr val="FF0000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(and this factor of </a:t>
            </a:r>
            <a:r>
              <a:rPr lang="en-US" sz="20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2x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is essential here!)</a:t>
            </a:r>
            <a:r>
              <a:rPr lang="en-US" sz="2000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; to gain it back (in the scope of the considered model) one needs to improve signal/noise ratio by the same factor of 2x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; NB: once again, it’s a model – we basically assume, that signal/noise ratio has a </a:t>
            </a:r>
            <a:r>
              <a:rPr lang="en-US" sz="20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dominant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effect on the spatial resolution </a:t>
            </a:r>
            <a:endParaRPr lang="en-US" sz="2000" dirty="0" smtClean="0">
              <a:solidFill>
                <a:srgbClr val="E006D5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0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67200" y="22860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E006D5"/>
                </a:solidFill>
              </a:rPr>
              <a:t>-</a:t>
            </a:r>
            <a:r>
              <a:rPr lang="en-US" sz="2400" dirty="0" smtClean="0">
                <a:solidFill>
                  <a:srgbClr val="E006D5"/>
                </a:solidFill>
              </a:rPr>
              <a:t>&gt; which resolution to quote ?!</a:t>
            </a:r>
            <a:endParaRPr lang="en-US" sz="2400" dirty="0">
              <a:solidFill>
                <a:srgbClr val="E006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7496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33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76200" y="4876800"/>
            <a:ext cx="5638800" cy="1676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Almost constant across the strip width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Some variation seen, presumably due to 1) binomial error expression “artifact” (similar to calculated efficiency </a:t>
            </a:r>
            <a:r>
              <a:rPr lang="en-US" sz="19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stat.error</a:t>
            </a: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behavior  at values ~100% </a:t>
            </a:r>
            <a:r>
              <a:rPr lang="en-US" sz="19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vs</a:t>
            </a: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~50%), 2) naïve 3-strip cluster selection is suboptimal for hits in the ~middle between strips  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“Diamond band”: spatial resolution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28600" y="762000"/>
            <a:ext cx="7086600" cy="838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… as a function of X-coordinate 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4572000" y="762000"/>
            <a:ext cx="5638800" cy="838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… as a function of signal amplitude</a:t>
            </a:r>
          </a:p>
        </p:txBody>
      </p:sp>
      <p:pic>
        <p:nvPicPr>
          <p:cNvPr id="2" name="Picture 1" descr="zero-degree-diamond-band-resolution-vs-x-coordina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19200"/>
            <a:ext cx="3960495" cy="3785870"/>
          </a:xfrm>
          <a:prstGeom prst="rect">
            <a:avLst/>
          </a:prstGeom>
        </p:spPr>
      </p:pic>
      <p:pic>
        <p:nvPicPr>
          <p:cNvPr id="3" name="Picture 2" descr="zero-degree-diamond-band-resolution-vs-signal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219200"/>
            <a:ext cx="3960495" cy="3785870"/>
          </a:xfrm>
          <a:prstGeom prst="rect">
            <a:avLst/>
          </a:prstGeom>
        </p:spPr>
      </p:pic>
      <p:sp>
        <p:nvSpPr>
          <p:cNvPr id="15" name="Oval Callout 14"/>
          <p:cNvSpPr/>
          <p:nvPr/>
        </p:nvSpPr>
        <p:spPr>
          <a:xfrm>
            <a:off x="5562600" y="1524000"/>
            <a:ext cx="914400" cy="612648"/>
          </a:xfrm>
          <a:prstGeom prst="wedgeEllipseCallout">
            <a:avLst>
              <a:gd name="adj1" fmla="val 11574"/>
              <a:gd name="adj2" fmla="val 532373"/>
            </a:avLst>
          </a:prstGeom>
          <a:solidFill>
            <a:srgbClr val="E006D5">
              <a:alpha val="15000"/>
            </a:srgbClr>
          </a:solidFill>
          <a:ln w="63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ular Callout 15"/>
          <p:cNvSpPr/>
          <p:nvPr/>
        </p:nvSpPr>
        <p:spPr>
          <a:xfrm>
            <a:off x="6934200" y="2743200"/>
            <a:ext cx="868680" cy="530352"/>
          </a:xfrm>
          <a:prstGeom prst="wedgeRoundRectCallout">
            <a:avLst>
              <a:gd name="adj1" fmla="val -18965"/>
              <a:gd name="adj2" fmla="val -49488"/>
              <a:gd name="adj3" fmla="val 16667"/>
            </a:avLst>
          </a:prstGeom>
          <a:solidFill>
            <a:srgbClr val="CCFFCC">
              <a:alpha val="2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943600" y="5105400"/>
            <a:ext cx="3124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E006D5"/>
                </a:solidFill>
              </a:rPr>
              <a:t>-&gt; </a:t>
            </a:r>
            <a:r>
              <a:rPr lang="en-US" sz="1400" dirty="0" smtClean="0">
                <a:solidFill>
                  <a:srgbClr val="E006D5"/>
                </a:solidFill>
              </a:rPr>
              <a:t>charge cloud center determination becomes poor at low electron count; NB: remember, naïve </a:t>
            </a:r>
            <a:r>
              <a:rPr lang="en-US" sz="1400" dirty="0" err="1" smtClean="0">
                <a:solidFill>
                  <a:srgbClr val="E006D5"/>
                </a:solidFill>
              </a:rPr>
              <a:t>gaussian</a:t>
            </a:r>
            <a:r>
              <a:rPr lang="en-US" sz="1400" dirty="0" smtClean="0">
                <a:solidFill>
                  <a:srgbClr val="E006D5"/>
                </a:solidFill>
              </a:rPr>
              <a:t> cloud shape model was considered so far </a:t>
            </a:r>
            <a:endParaRPr lang="en-US" sz="1400" dirty="0">
              <a:solidFill>
                <a:srgbClr val="E006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2732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74320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u="sng" dirty="0" smtClean="0">
                <a:solidFill>
                  <a:srgbClr val="FF0000"/>
                </a:solidFill>
                <a:cs typeface="Arial"/>
              </a:rPr>
              <a:t>Other </a:t>
            </a:r>
            <a:r>
              <a:rPr lang="en-US" sz="5400" b="1" u="sng" dirty="0" smtClean="0">
                <a:solidFill>
                  <a:srgbClr val="FF0000"/>
                </a:solidFill>
                <a:cs typeface="Arial"/>
              </a:rPr>
              <a:t>configurations</a:t>
            </a:r>
            <a:endParaRPr lang="en-US" sz="5400" b="1" u="sng" dirty="0">
              <a:solidFill>
                <a:srgbClr val="FF0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13009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ILD-style TPC readout pads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35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04800" y="5257800"/>
            <a:ext cx="8839200" cy="11430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If works for long strips, should be good for short pads as well (2x6 mm</a:t>
            </a:r>
            <a:r>
              <a:rPr lang="en-US" sz="2000" baseline="30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here)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Y-overlap configuration allows to improve Y-resolution by a factor of 2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Same configuration can clearly be implemented for </a:t>
            </a:r>
            <a:r>
              <a:rPr lang="en-US" sz="20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endcap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(radial) geometry</a:t>
            </a:r>
            <a:endParaRPr lang="en-US" sz="2000" dirty="0" smtClean="0">
              <a:solidFill>
                <a:srgbClr val="00E100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600200" y="762000"/>
            <a:ext cx="19812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algn="just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onventional zigzag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257800" y="762000"/>
            <a:ext cx="34290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algn="just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he same, but with with Y-overlaps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2" name="Picture 1" descr="tpc-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3960495" cy="3848735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pic>
        <p:nvPicPr>
          <p:cNvPr id="3" name="Picture 2" descr="tpc-2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295400"/>
            <a:ext cx="3960495" cy="3848735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207007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Push charge sharing even further?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36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60198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E006D5"/>
                </a:solidFill>
              </a:rPr>
              <a:t>-&gt; </a:t>
            </a:r>
            <a:r>
              <a:rPr lang="en-US" dirty="0" smtClean="0">
                <a:solidFill>
                  <a:srgbClr val="E006D5"/>
                </a:solidFill>
              </a:rPr>
              <a:t>NB: can </a:t>
            </a:r>
            <a:r>
              <a:rPr lang="en-US" dirty="0" smtClean="0">
                <a:solidFill>
                  <a:srgbClr val="E006D5"/>
                </a:solidFill>
              </a:rPr>
              <a:t>not </a:t>
            </a:r>
            <a:r>
              <a:rPr lang="en-US" dirty="0" smtClean="0">
                <a:solidFill>
                  <a:srgbClr val="E006D5"/>
                </a:solidFill>
              </a:rPr>
              <a:t>do </a:t>
            </a:r>
            <a:r>
              <a:rPr lang="en-US" dirty="0" smtClean="0">
                <a:solidFill>
                  <a:srgbClr val="E006D5"/>
                </a:solidFill>
              </a:rPr>
              <a:t>this in “fish spine” model; </a:t>
            </a:r>
            <a:r>
              <a:rPr lang="en-US" dirty="0" smtClean="0">
                <a:solidFill>
                  <a:srgbClr val="E006D5"/>
                </a:solidFill>
              </a:rPr>
              <a:t>but </a:t>
            </a:r>
            <a:r>
              <a:rPr lang="en-US" dirty="0" smtClean="0">
                <a:solidFill>
                  <a:srgbClr val="E006D5"/>
                </a:solidFill>
              </a:rPr>
              <a:t>“diamond band” also</a:t>
            </a:r>
            <a:r>
              <a:rPr lang="en-US" dirty="0" smtClean="0">
                <a:solidFill>
                  <a:srgbClr val="E006D5"/>
                </a:solidFill>
              </a:rPr>
              <a:t> </a:t>
            </a:r>
            <a:r>
              <a:rPr lang="en-US" dirty="0" smtClean="0">
                <a:solidFill>
                  <a:srgbClr val="E006D5"/>
                </a:solidFill>
              </a:rPr>
              <a:t>works …</a:t>
            </a:r>
            <a:endParaRPr lang="en-US" dirty="0">
              <a:solidFill>
                <a:srgbClr val="E006D5"/>
              </a:solidFill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838200" y="762000"/>
            <a:ext cx="32766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algn="just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“500</a:t>
            </a:r>
            <a:r>
              <a:rPr lang="en-US" u="sng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m-stretched zigzag” layout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5181600" y="762000"/>
            <a:ext cx="35052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</a:t>
            </a:r>
            <a:r>
              <a:rPr lang="en-US" u="sng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harge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sharing (400 </a:t>
            </a:r>
            <a:r>
              <a:rPr lang="en-US" u="sng" noProof="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 wide e</a:t>
            </a:r>
            <a:r>
              <a:rPr lang="en-US" u="sng" baseline="30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cloud) </a:t>
            </a:r>
            <a:r>
              <a:rPr lang="en-US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2" name="Picture 1" descr="zigzag-with-500um-overlap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3960495" cy="3848735"/>
          </a:xfrm>
          <a:prstGeom prst="rect">
            <a:avLst/>
          </a:prstGeom>
        </p:spPr>
      </p:pic>
      <p:pic>
        <p:nvPicPr>
          <p:cNvPr id="3" name="Picture 2" descr="zigzag-with-500um-overlap-charge-sharing-400um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406" y="1066800"/>
            <a:ext cx="4752594" cy="4618482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0" y="5334000"/>
            <a:ext cx="7222067" cy="762000"/>
          </a:xfrm>
          <a:prstGeom prst="rect">
            <a:avLst/>
          </a:prstGeom>
        </p:spPr>
        <p:txBody>
          <a:bodyPr vert="horz" lIns="91283" tIns="45642" rIns="91283" bIns="45642" rtlCol="0">
            <a:normAutofit fontScale="92500"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Spread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charge cloud over ~3 strips in order to 1) determine its </a:t>
            </a:r>
            <a:r>
              <a:rPr lang="en-US" sz="2000" b="1" i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width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on “per track” basis, 2) possibly flatten spatial resolution profile over the whole X-range;  </a:t>
            </a:r>
            <a:endParaRPr lang="en-US" sz="2000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endParaRPr lang="en-US" sz="2400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1000" y="1295400"/>
            <a:ext cx="1584198" cy="3848100"/>
          </a:xfrm>
          <a:prstGeom prst="rect">
            <a:avLst/>
          </a:prstGeom>
          <a:noFill/>
          <a:ln w="6350">
            <a:solidFill>
              <a:srgbClr val="660066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413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Is </a:t>
            </a:r>
            <a:r>
              <a:rPr lang="en-US" sz="4800" b="0" i="1" dirty="0" smtClean="0">
                <a:latin typeface="Arial Narrow"/>
                <a:ea typeface="ＭＳ Ｐゴシック" pitchFamily="-84" charset="-128"/>
                <a:cs typeface="Arial Narrow"/>
              </a:rPr>
              <a:t>some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2D 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configuration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possible?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37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600200" y="762000"/>
            <a:ext cx="16764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algn="just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“diamond band”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147733" y="762000"/>
            <a:ext cx="39624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algn="just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he same, with every 2-d band removed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273756" y="5334000"/>
            <a:ext cx="8839200" cy="9906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“Spare” space can be used for conventional straight strips; this gives Y-plane with a pitch of 2x the Y-period of the original “diamond band” pattern; remaining “diamond band” elements should be inter-connected using </a:t>
            </a:r>
            <a:r>
              <a:rPr lang="en-US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vias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on a double-sided </a:t>
            </a:r>
            <a:r>
              <a:rPr lang="en-US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kapton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or a 2-layer PCB  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19800" y="6019800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-&gt; </a:t>
            </a:r>
            <a:r>
              <a:rPr lang="en-US" sz="2000" dirty="0" smtClean="0">
                <a:solidFill>
                  <a:srgbClr val="008000"/>
                </a:solidFill>
              </a:rPr>
              <a:t>so</a:t>
            </a:r>
            <a:r>
              <a:rPr lang="en-US" sz="2000" dirty="0" smtClean="0">
                <a:solidFill>
                  <a:srgbClr val="008000"/>
                </a:solidFill>
              </a:rPr>
              <a:t> the answer is YES!</a:t>
            </a:r>
            <a:endParaRPr lang="en-US" sz="2000" dirty="0">
              <a:solidFill>
                <a:srgbClr val="008000"/>
              </a:solidFill>
            </a:endParaRPr>
          </a:p>
        </p:txBody>
      </p:sp>
      <p:pic>
        <p:nvPicPr>
          <p:cNvPr id="2" name="Picture 1" descr="zero-degree-diamond-band-without-cloud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3960495" cy="3848735"/>
          </a:xfrm>
          <a:prstGeom prst="rect">
            <a:avLst/>
          </a:prstGeom>
        </p:spPr>
      </p:pic>
      <p:pic>
        <p:nvPicPr>
          <p:cNvPr id="14" name="Picture 13" descr="zero-degree-diamond-band-half-without-cloud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295400"/>
            <a:ext cx="3960495" cy="3848735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600630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Is 2D 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“diamond band” 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possible?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38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990600" y="762000"/>
            <a:ext cx="28956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algn="just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onventional “diamond band”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4876800" y="762000"/>
            <a:ext cx="46482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algn="just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he same, with elements rotated by 45 degrees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533400" y="5334000"/>
            <a:ext cx="8839200" cy="9144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Charge sharing scheme and spatial resolution are the same for both patterns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ne can again consider to remove every 2-d band … </a:t>
            </a:r>
          </a:p>
        </p:txBody>
      </p:sp>
      <p:pic>
        <p:nvPicPr>
          <p:cNvPr id="14" name="Picture 13" descr="zero-degree-diamond-band-without-cloud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3960495" cy="3848735"/>
          </a:xfrm>
          <a:prstGeom prst="rect">
            <a:avLst/>
          </a:prstGeom>
        </p:spPr>
      </p:pic>
      <p:pic>
        <p:nvPicPr>
          <p:cNvPr id="2" name="Picture 1" descr="tilted-diamond-band-without-cloud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295400"/>
            <a:ext cx="3960495" cy="384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8713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Is 2D 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“diamond band” 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possible?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39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990600" y="762000"/>
            <a:ext cx="28956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algn="just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“diamond band”, even rows (X)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304800" y="5257800"/>
            <a:ext cx="8839200" cy="11430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… and replace odd rows by “diamond bands” with elements, aligned along X direction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NB: modeled spatial resolution of these new X- and Y-planes will be a factor of 2 worse, than the original “complete” configuration (signal-to-noise ratio goes down!)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257800" y="762000"/>
            <a:ext cx="28956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algn="just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“diamond band”, odd rows (Y)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2" name="Picture 1" descr="qqq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3960495" cy="3848735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3" name="Picture 2" descr="tilted-2d-diamond-band-cb-without-cloud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295400"/>
            <a:ext cx="3960495" cy="3848735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587241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Motivation(s) for this study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838200"/>
            <a:ext cx="9372600" cy="45720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Complications with FNAL test run data analysis persistent over several months</a:t>
            </a: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endParaRPr lang="en-US" sz="24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endParaRPr lang="en-US" sz="24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endParaRPr lang="en-US" sz="24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endParaRPr lang="en-US" sz="24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Discussions at Temple University in May</a:t>
            </a:r>
          </a:p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endParaRPr lang="en-US" sz="24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Summary first shared by Bob in August (see presentation 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from Sep,14 2015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) </a:t>
            </a:r>
            <a:endParaRPr lang="en-US" sz="24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endParaRPr lang="en-US" sz="24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Other “background” thoughts: ILD-style TPC needs; RICH readout pad issues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04800" y="1371600"/>
            <a:ext cx="8686800" cy="1219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Strongly non-linear behavior of residuals after weighted mean centroid calculation  </a:t>
            </a:r>
          </a:p>
          <a:p>
            <a:pPr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DNL correction depends on the electron cloud charge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footprint size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Wide “flat” regions around strip centers (where charge is collected by a single strip)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2514600"/>
            <a:ext cx="7697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-&gt; the same origin: suboptimal charge sharing between neighboring strips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5638800"/>
            <a:ext cx="2699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Can we do better?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4034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Is 2D 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“diamond band” 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possible?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40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447800" y="762000"/>
            <a:ext cx="28956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algn="just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2D “diamond band”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u="sng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648200" y="990600"/>
            <a:ext cx="4495800" cy="49530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X&amp;Y-rows are (almost) identical geometrically and exhibit linear “diamond band” properties as long as Y-pitch can be maintained small enough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Conventional connection scheme requires 1 via per every small diamond and a 3-layer PCB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Another option: use double-sided </a:t>
            </a:r>
            <a:r>
              <a:rPr lang="en-US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kapton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and put 2 </a:t>
            </a:r>
            <a:r>
              <a:rPr lang="en-US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vias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per every small diamond; they get inter-connected in a chain via short bridges on the back side the same way as previously suggested 3D COMPASS-style GEM readout (drawback: one via bad – the hole strip gone); NB: bridges should be oriented at 90 degrees to the upper side bands and also physically allocated in bands -&gt; so no conflict between X&amp;Y-rows in strip layout is anticipated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38400" y="5943600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-&gt; </a:t>
            </a:r>
            <a:r>
              <a:rPr lang="en-US" sz="2000" dirty="0" smtClean="0">
                <a:solidFill>
                  <a:srgbClr val="008000"/>
                </a:solidFill>
              </a:rPr>
              <a:t>sort of tricky, </a:t>
            </a:r>
            <a:r>
              <a:rPr lang="en-US" sz="2000" dirty="0" smtClean="0">
                <a:solidFill>
                  <a:srgbClr val="008000"/>
                </a:solidFill>
              </a:rPr>
              <a:t>but in general the answer is also YES!</a:t>
            </a:r>
            <a:endParaRPr lang="en-US" sz="2000" dirty="0">
              <a:solidFill>
                <a:srgbClr val="008000"/>
              </a:solidFill>
            </a:endParaRPr>
          </a:p>
        </p:txBody>
      </p:sp>
      <p:pic>
        <p:nvPicPr>
          <p:cNvPr id="2" name="Picture 1" descr="tilted-2d-diamond-band-without-cloud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3960495" cy="3848735"/>
          </a:xfrm>
          <a:prstGeom prst="rect">
            <a:avLst/>
          </a:prstGeom>
        </p:spPr>
      </p:pic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152400" y="5334000"/>
            <a:ext cx="4419600" cy="7620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Even rows measure X coordinate; odd rows measure Y coordinate; both on the “upper” surface</a:t>
            </a:r>
          </a:p>
        </p:txBody>
      </p:sp>
    </p:spTree>
    <p:extLst>
      <p:ext uri="{BB962C8B-B14F-4D97-AF65-F5344CB8AC3E}">
        <p14:creationId xmlns:p14="http://schemas.microsoft.com/office/powerpoint/2010/main" val="24429862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Other 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“diamond band” configurations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41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76200" y="838200"/>
            <a:ext cx="9076267" cy="54102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Just in case this was not enough </a:t>
            </a: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  <a:sym typeface="Wingdings"/>
              </a:rPr>
              <a:t></a:t>
            </a: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, consider the following: 45-degree bands are pretty much independent from each other, therefore:</a:t>
            </a: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They can be made of different width (so XY-planes will see different charge fraction)</a:t>
            </a: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Their “diamonds” can be of different length (so XY-planes will have different pitch)</a:t>
            </a: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“Diamonds” can be staggered from row to row differently (see XY-configuration as an example), yielding plane orientation at any sane angle with respect  to the band direction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One can therefore (as long as Y-pitch can be made small enough for the particular e</a:t>
            </a:r>
            <a:r>
              <a:rPr lang="en-US" sz="2200" baseline="30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</a:t>
            </a: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cloud width configuration) add to the XY-set a </a:t>
            </a:r>
            <a:r>
              <a:rPr lang="en-US" sz="22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3-d plane </a:t>
            </a: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say</a:t>
            </a:r>
            <a:r>
              <a:rPr lang="en-US" sz="22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at 45 degrees</a:t>
            </a: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, with somewhat poor resolution (use smaller band width and longer diamonds -&gt; large pitch) with the only purpose to help resolving multiple hit events; “diamond” inter-connection can still be done using </a:t>
            </a:r>
            <a:r>
              <a:rPr lang="en-US" sz="22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vias</a:t>
            </a: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with a double-sided </a:t>
            </a:r>
            <a:r>
              <a:rPr lang="en-US" sz="22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kapton</a:t>
            </a: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(no problem to arrange 3 groups of parallel bridge bands on the back side) or a 4-layer PCB 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2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Was mentioned already, yet: “diamond bands” do not need to be straight; in particular </a:t>
            </a:r>
            <a:r>
              <a:rPr lang="en-US" sz="22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endcap</a:t>
            </a: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configuration suggests circular ones to arrange 1D planes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0600" y="50292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-&gt; NB: regular strips are also fine (they would go at 45 degrees to XY planes as well)</a:t>
            </a:r>
            <a:endParaRPr lang="en-US" sz="1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9263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74320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u="sng" dirty="0" smtClean="0">
                <a:solidFill>
                  <a:srgbClr val="FF0000"/>
                </a:solidFill>
                <a:cs typeface="Arial"/>
              </a:rPr>
              <a:t>Real life &amp; outlook</a:t>
            </a:r>
            <a:endParaRPr lang="en-US" sz="5400" b="1" u="sng" dirty="0">
              <a:solidFill>
                <a:srgbClr val="FF0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052714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Real life 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complications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43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04800" y="838200"/>
            <a:ext cx="8839200" cy="5181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Gaps are necessary between 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strips </a:t>
            </a:r>
          </a:p>
          <a:p>
            <a:pPr marL="82296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will distort the electric field and affect linearity properties</a:t>
            </a:r>
          </a:p>
          <a:p>
            <a:pPr marL="82296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ANSYS modeling should help to (partly) recover this</a:t>
            </a:r>
            <a:endParaRPr lang="en-US" dirty="0" smtClean="0">
              <a:solidFill>
                <a:srgbClr val="008000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Pad size limitations 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exist; especially 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for configurations with </a:t>
            </a:r>
            <a:r>
              <a:rPr lang="en-US" sz="24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vias</a:t>
            </a:r>
            <a:endParaRPr lang="en-US" sz="24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Cross-talk influence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Effects 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of increased strip-to-strip 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capacitance</a:t>
            </a:r>
            <a:endParaRPr lang="en-US" sz="24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Gain variation across the 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strips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N</a:t>
            </a:r>
            <a:r>
              <a:rPr lang="en-US" sz="24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on</a:t>
            </a:r>
            <a:r>
              <a:rPr lang="en-US" sz="24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</a:t>
            </a:r>
            <a:r>
              <a:rPr lang="en-US" sz="2400" dirty="0" err="1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gaussian</a:t>
            </a:r>
            <a:r>
              <a:rPr lang="en-US" sz="24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e</a:t>
            </a:r>
            <a:r>
              <a:rPr lang="en-US" sz="2400" baseline="300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</a:t>
            </a:r>
            <a:r>
              <a:rPr lang="en-US" sz="24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cloud </a:t>
            </a:r>
            <a:r>
              <a:rPr lang="en-US" sz="24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shape </a:t>
            </a:r>
            <a:r>
              <a:rPr lang="en-US" sz="24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(effect of GEM holes, </a:t>
            </a:r>
            <a:r>
              <a:rPr lang="en-US" sz="2400" dirty="0" err="1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etc</a:t>
            </a:r>
            <a:r>
              <a:rPr lang="en-US" sz="24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)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dirty="0" smtClean="0">
              <a:solidFill>
                <a:srgbClr val="FF0000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Other suggestions?</a:t>
            </a:r>
            <a:endParaRPr lang="en-US" sz="24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endParaRPr lang="en-US" sz="2400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58147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44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200400" y="4191000"/>
            <a:ext cx="5943600" cy="533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400 </a:t>
            </a:r>
            <a:r>
              <a:rPr lang="en-US" sz="19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19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cloud; </a:t>
            </a:r>
            <a:r>
              <a:rPr lang="en-US" sz="19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constant cross-talk at </a:t>
            </a:r>
            <a:r>
              <a:rPr lang="en-US" sz="1900" b="1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5%</a:t>
            </a:r>
            <a:r>
              <a:rPr lang="en-US" sz="19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level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“Diamond band”: cross-talk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57600" y="4876800"/>
            <a:ext cx="5257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-&gt; </a:t>
            </a:r>
            <a:r>
              <a:rPr lang="en-US" dirty="0" smtClean="0">
                <a:solidFill>
                  <a:srgbClr val="FF0000"/>
                </a:solidFill>
              </a:rPr>
              <a:t>clearly an issue if not unfolded!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-&gt; cross-talk in this simplistic model is a single-parameter linear transformation, which can be </a:t>
            </a:r>
            <a:r>
              <a:rPr lang="en-US" b="1" dirty="0" smtClean="0">
                <a:solidFill>
                  <a:srgbClr val="008000"/>
                </a:solidFill>
              </a:rPr>
              <a:t>inverted </a:t>
            </a:r>
            <a:r>
              <a:rPr lang="en-US" dirty="0" smtClean="0">
                <a:solidFill>
                  <a:srgbClr val="008000"/>
                </a:solidFill>
              </a:rPr>
              <a:t>and easily applied to “raw” amplitudes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3" name="Picture 2" descr="zero-degree-diamond-band-crt-5pc-uncorrected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7920990" cy="3143250"/>
          </a:xfrm>
          <a:prstGeom prst="rect">
            <a:avLst/>
          </a:prstGeom>
        </p:spPr>
      </p:pic>
      <p:pic>
        <p:nvPicPr>
          <p:cNvPr id="17" name="Picture 16" descr="zero-degree-diamond-band-with-cloud-400um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86200"/>
            <a:ext cx="2592324" cy="2514600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2971800" y="1371600"/>
            <a:ext cx="1143000" cy="304800"/>
          </a:xfrm>
          <a:prstGeom prst="roundRect">
            <a:avLst/>
          </a:prstGeom>
          <a:solidFill>
            <a:srgbClr val="00E100">
              <a:alpha val="18000"/>
            </a:srgb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71016" y="4191000"/>
            <a:ext cx="1024128" cy="762000"/>
          </a:xfrm>
          <a:prstGeom prst="rect">
            <a:avLst/>
          </a:prstGeom>
          <a:noFill/>
          <a:ln w="6350">
            <a:solidFill>
              <a:srgbClr val="660066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739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45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200400" y="4191000"/>
            <a:ext cx="5943600" cy="533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constant cross-talk at </a:t>
            </a:r>
            <a:r>
              <a:rPr lang="en-US" sz="1900" b="1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40%</a:t>
            </a:r>
            <a:r>
              <a:rPr lang="en-US" sz="1900" b="1" dirty="0" smtClean="0">
                <a:solidFill>
                  <a:srgbClr val="00E1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19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level, </a:t>
            </a:r>
            <a:r>
              <a:rPr lang="en-US" sz="1900" b="1" dirty="0" smtClean="0">
                <a:solidFill>
                  <a:srgbClr val="00E1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unfolded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“Diamond band”: cross-talk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9000" y="4572000"/>
            <a:ext cx="5715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-&gt; </a:t>
            </a:r>
            <a:r>
              <a:rPr lang="en-US" dirty="0" smtClean="0">
                <a:solidFill>
                  <a:srgbClr val="008000"/>
                </a:solidFill>
              </a:rPr>
              <a:t>constant (and known) cross-talk is not a problem  even at pretty high level</a:t>
            </a:r>
          </a:p>
          <a:p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-&gt; even if unknown, it is a </a:t>
            </a:r>
            <a:r>
              <a:rPr lang="en-US" b="1" dirty="0" smtClean="0">
                <a:solidFill>
                  <a:srgbClr val="008000"/>
                </a:solidFill>
              </a:rPr>
              <a:t>single parameter</a:t>
            </a:r>
            <a:r>
              <a:rPr lang="en-US" dirty="0" smtClean="0">
                <a:solidFill>
                  <a:srgbClr val="008000"/>
                </a:solidFill>
              </a:rPr>
              <a:t>,</a:t>
            </a:r>
            <a:r>
              <a:rPr lang="en-US" b="1" dirty="0" smtClean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which can be tuned easily (just make 2D plot flat again); nothing to compare in complexity to full DNL correction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10" name="Picture 9" descr="zero-degree-diamond-band-with-cloud-400u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86200"/>
            <a:ext cx="2592324" cy="25146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271016" y="4191000"/>
            <a:ext cx="1024128" cy="762000"/>
          </a:xfrm>
          <a:prstGeom prst="rect">
            <a:avLst/>
          </a:prstGeom>
          <a:noFill/>
          <a:ln w="6350">
            <a:solidFill>
              <a:srgbClr val="660066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zero-degree-diamond-band-crt-40pc-corrected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7920990" cy="3143250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2971800" y="1371600"/>
            <a:ext cx="1143000" cy="304800"/>
          </a:xfrm>
          <a:prstGeom prst="roundRect">
            <a:avLst/>
          </a:prstGeom>
          <a:solidFill>
            <a:srgbClr val="00E100">
              <a:alpha val="18000"/>
            </a:srgb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464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46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200400" y="4191000"/>
            <a:ext cx="5943600" cy="533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9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fluctuating cross-talk at </a:t>
            </a:r>
            <a:r>
              <a:rPr lang="en-US" sz="1900" b="1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0%</a:t>
            </a:r>
            <a:r>
              <a:rPr lang="en-US" sz="1900" b="1" dirty="0" smtClean="0">
                <a:solidFill>
                  <a:srgbClr val="00E1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19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level and </a:t>
            </a:r>
            <a:r>
              <a:rPr lang="en-US" sz="1900" b="1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5%</a:t>
            </a:r>
            <a:r>
              <a:rPr lang="en-US" sz="1900" b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variance</a:t>
            </a:r>
            <a:endParaRPr lang="en-US" sz="1900" b="1" dirty="0" smtClean="0">
              <a:solidFill>
                <a:srgbClr val="00E100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“Diamond band”: cross-talk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0" y="4800600"/>
            <a:ext cx="495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-&gt; </a:t>
            </a:r>
            <a:r>
              <a:rPr lang="en-US" dirty="0" smtClean="0">
                <a:solidFill>
                  <a:srgbClr val="FF0000"/>
                </a:solidFill>
              </a:rPr>
              <a:t>yes, then it becomes an issue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-&gt; worst case is left-right asymmetric cross-talk with either unknown level or non-zero variance</a:t>
            </a:r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11" name="Picture 10" descr="zero-degree-diamond-band-with-cloud-400u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886200"/>
            <a:ext cx="2592324" cy="25146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271016" y="4191000"/>
            <a:ext cx="1024128" cy="762000"/>
          </a:xfrm>
          <a:prstGeom prst="rect">
            <a:avLst/>
          </a:prstGeom>
          <a:noFill/>
          <a:ln w="6350">
            <a:solidFill>
              <a:srgbClr val="660066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zero-degree-diamond-band-crt-0pc-level-5pc-sigma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7920990" cy="3143250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2971800" y="1371600"/>
            <a:ext cx="1143000" cy="304800"/>
          </a:xfrm>
          <a:prstGeom prst="roundRect">
            <a:avLst/>
          </a:prstGeom>
          <a:solidFill>
            <a:srgbClr val="00E100">
              <a:alpha val="18000"/>
            </a:srgb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786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Outlook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47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28600" y="838200"/>
            <a:ext cx="8839200" cy="56388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Last week we (Craig, Bob &amp; AK) talked to Graham Smith and Bo Yu from BNL instrumentation; expert opinion:</a:t>
            </a:r>
          </a:p>
          <a:p>
            <a:pPr marL="54864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Interesting; not really something new (except for 2D) or exciting, but interesting</a:t>
            </a:r>
          </a:p>
          <a:p>
            <a:pPr marL="54864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Have to consider finite feature size of the plotter (25 </a:t>
            </a:r>
            <a:r>
              <a:rPr lang="en-US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or so)</a:t>
            </a:r>
          </a:p>
          <a:p>
            <a:pPr marL="54864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Tips should better not be more narrow, than 100 </a:t>
            </a:r>
            <a:r>
              <a:rPr lang="en-US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</a:t>
            </a:r>
            <a:endParaRPr lang="en-US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54864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Strip-to-strip gaps no way 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more narrow, than 5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0 </a:t>
            </a:r>
            <a:r>
              <a:rPr lang="en-US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and this is already pushing</a:t>
            </a:r>
          </a:p>
          <a:p>
            <a:pPr marL="54864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In case of PCBs: via diameter of 150 </a:t>
            </a:r>
            <a:r>
              <a:rPr lang="en-US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must be observed (Bob measured </a:t>
            </a:r>
            <a:r>
              <a:rPr lang="en-US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vias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                          on a double-sided </a:t>
            </a:r>
            <a:r>
              <a:rPr lang="en-US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kapton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– see the picture – and it looks like there  ~70 </a:t>
            </a:r>
            <a:r>
              <a:rPr lang="en-US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possible)</a:t>
            </a:r>
          </a:p>
          <a:p>
            <a:pPr marL="54864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Will work with ANSYS package (or perhaps deal with Laplace equation by hand) in order to design the strip shape which exhibits linear charge sharing scheme after strip-to-strip gaps are introduced and other limitations applied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Next week meeting: RICH GEM pad plane design with charge sharing</a:t>
            </a:r>
            <a:endParaRPr lang="en-US" sz="24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endParaRPr lang="en-US" sz="2400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0" y="3581400"/>
            <a:ext cx="601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E006D5"/>
                </a:solidFill>
              </a:rPr>
              <a:t>-</a:t>
            </a:r>
            <a:r>
              <a:rPr lang="en-US" dirty="0" smtClean="0">
                <a:solidFill>
                  <a:srgbClr val="E006D5"/>
                </a:solidFill>
              </a:rPr>
              <a:t>&gt; </a:t>
            </a:r>
            <a:r>
              <a:rPr lang="en-US" dirty="0" smtClean="0">
                <a:solidFill>
                  <a:srgbClr val="E006D5"/>
                </a:solidFill>
              </a:rPr>
              <a:t>at this point perhaps Tech Etch should be involved</a:t>
            </a:r>
            <a:endParaRPr lang="en-US" dirty="0">
              <a:solidFill>
                <a:srgbClr val="E006D5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74" t="42928" r="29779" b="14840"/>
          <a:stretch/>
        </p:blipFill>
        <p:spPr>
          <a:xfrm>
            <a:off x="7772400" y="1295400"/>
            <a:ext cx="1219200" cy="197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6535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The ultimate goals of this exercise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5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04800" y="838200"/>
            <a:ext cx="8839200" cy="33528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Design -  first on paper - strip layout which (ideally):</a:t>
            </a:r>
          </a:p>
          <a:p>
            <a:pPr marL="731520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Does not show (almost) any DNL in weighted mean centroid calculation  </a:t>
            </a:r>
          </a:p>
          <a:p>
            <a:pPr marL="731520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Has weighted mean centroid unbiased for a wide range of charge cloud footprint sizes</a:t>
            </a:r>
          </a:p>
          <a:p>
            <a:pPr marL="731520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Avoids “flat” regions</a:t>
            </a:r>
            <a:r>
              <a:rPr kumimoji="0" lang="en-US" sz="2000" b="0" i="0" u="none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(so always yields sufficient charge sharing between strips)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731520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endParaRPr lang="en-US" sz="2000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Simulate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ideal layout performance for typical strip (pad)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application cases</a:t>
            </a:r>
          </a:p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Eventually: model appropriate physical layout in ANSYS</a:t>
            </a:r>
          </a:p>
        </p:txBody>
      </p:sp>
    </p:spTree>
    <p:extLst>
      <p:ext uri="{BB962C8B-B14F-4D97-AF65-F5344CB8AC3E}">
        <p14:creationId xmlns:p14="http://schemas.microsoft.com/office/powerpoint/2010/main" val="16852616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Simulation environment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6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04800" y="838200"/>
            <a:ext cx="8839200" cy="5562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Use custom ROOT scripts (~2000 lines; can be shared upon request)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No “physics” involved (see other assumptions below) 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Consider </a:t>
            </a:r>
            <a:r>
              <a:rPr lang="en-US" sz="24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to cover ~100% of the readout plane by electrodes -&gt; no electric field distortions -&gt; therefore “what you see is what you get” for electron-to-strip correspondence during charge collection phase; </a:t>
            </a:r>
          </a:p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endParaRPr lang="en-US" sz="24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Ignore bottom GEM foil holes 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either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Work mostly with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gaussian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distributions (cloud shape, pedestal noise,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etc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)</a:t>
            </a: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Typically assume no cross-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talk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6800" y="3276600"/>
            <a:ext cx="7671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E006D5"/>
                </a:solidFill>
              </a:rPr>
              <a:t>-&gt; NB: eventually will have to introduce </a:t>
            </a:r>
            <a:r>
              <a:rPr lang="en-US" dirty="0" smtClean="0">
                <a:solidFill>
                  <a:srgbClr val="E006D5"/>
                </a:solidFill>
              </a:rPr>
              <a:t>strip-to-strip gaps </a:t>
            </a:r>
            <a:r>
              <a:rPr lang="en-US" dirty="0" smtClean="0">
                <a:solidFill>
                  <a:srgbClr val="E006D5"/>
                </a:solidFill>
              </a:rPr>
              <a:t>and use ANSYS</a:t>
            </a:r>
            <a:endParaRPr lang="en-US" dirty="0">
              <a:solidFill>
                <a:srgbClr val="E006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841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Simulation 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&amp; analysis configuration  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7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04800" y="838200"/>
            <a:ext cx="8839200" cy="4724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Default (basic) parameters:</a:t>
            </a: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10</a:t>
            </a:r>
            <a:r>
              <a:rPr lang="en-US" sz="2000" baseline="30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4</a:t>
            </a:r>
            <a:r>
              <a:rPr lang="en-US" sz="2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e</a:t>
            </a:r>
            <a:r>
              <a:rPr lang="en-US" sz="2000" baseline="30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</a:t>
            </a:r>
            <a:r>
              <a:rPr lang="en-US" sz="2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signal level (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CPU-driven; </a:t>
            </a:r>
            <a:r>
              <a:rPr lang="en-US" sz="2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sufficient to avoid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cloud shape </a:t>
            </a:r>
            <a:r>
              <a:rPr lang="en-US" sz="2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fluctuation effects)</a:t>
            </a: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2% pedestal-noise-sigma-to-signal ratio; </a:t>
            </a:r>
            <a:r>
              <a:rPr lang="en-US" sz="2000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gaussian</a:t>
            </a:r>
            <a:r>
              <a:rPr lang="en-US" sz="2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pedestal noise with a mean of 0 </a:t>
            </a: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 mm pitch in X-direction (across the strips)</a:t>
            </a: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400 </a:t>
            </a:r>
            <a:r>
              <a:rPr lang="en-US" sz="20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electron cloud footprint size (BNL micro-drift GEMs); </a:t>
            </a:r>
            <a:r>
              <a:rPr lang="en-US" sz="20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gaussian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shape; </a:t>
            </a:r>
            <a:r>
              <a:rPr lang="en-US" sz="2000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width will be varied for X- &amp; Y-directions separately, since they underline different effects</a:t>
            </a: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0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500 </a:t>
            </a:r>
            <a:r>
              <a:rPr lang="en-US" sz="2000" noProof="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m</a:t>
            </a:r>
            <a:r>
              <a:rPr lang="en-US" sz="2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 Y-period of strip geometry (not a dominant effect for above parameter set)</a:t>
            </a:r>
          </a:p>
          <a:p>
            <a:pPr marL="731520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000" noProof="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Typically calculate plain weighted mean across 3 strips; no thresholds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4648200"/>
            <a:ext cx="7926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-&gt; </a:t>
            </a:r>
            <a:r>
              <a:rPr lang="en-US" dirty="0" smtClean="0">
                <a:solidFill>
                  <a:srgbClr val="008000"/>
                </a:solidFill>
              </a:rPr>
              <a:t>these parameters conveniently bring us to ~60 </a:t>
            </a:r>
            <a:r>
              <a:rPr lang="en-US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8000"/>
                </a:solidFill>
              </a:rPr>
              <a:t>m spatial resolution level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0793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74320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u="sng" dirty="0" smtClean="0">
                <a:solidFill>
                  <a:srgbClr val="FF0000"/>
                </a:solidFill>
                <a:cs typeface="Arial"/>
              </a:rPr>
              <a:t>Present design model</a:t>
            </a:r>
            <a:endParaRPr lang="en-US" sz="5400" b="1" u="sng" dirty="0">
              <a:solidFill>
                <a:srgbClr val="FF0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10693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Oct,05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BNL 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&amp; FIT configurations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9</a:t>
            </a:fld>
            <a:r>
              <a:rPr lang="en-US" dirty="0" smtClean="0"/>
              <a:t>/</a:t>
            </a:r>
            <a:r>
              <a:rPr lang="en-US" dirty="0" smtClean="0"/>
              <a:t>47</a:t>
            </a:r>
            <a:endParaRPr lang="ru-RU" dirty="0"/>
          </a:p>
        </p:txBody>
      </p:sp>
      <p:pic>
        <p:nvPicPr>
          <p:cNvPr id="2" name="Picture 1" descr="image0074_20444141603_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914400"/>
            <a:ext cx="3810000" cy="2857500"/>
          </a:xfrm>
          <a:prstGeom prst="rect">
            <a:avLst/>
          </a:prstGeom>
        </p:spPr>
      </p:pic>
      <p:pic>
        <p:nvPicPr>
          <p:cNvPr id="3" name="Picture 2" descr="image0080_20878423099_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914400"/>
            <a:ext cx="3806952" cy="2855214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04800" y="3962400"/>
            <a:ext cx="8839200" cy="18288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Try to construct “equivalent” configurations with 100% of readout plane covered by electrodes (easy to model charge collection without any sophisticated software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); do not pretend for a good description, just want to see </a:t>
            </a:r>
            <a:r>
              <a:rPr lang="en-US" sz="2000" i="1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qualitative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picture </a:t>
            </a:r>
            <a:endParaRPr lang="en-US" sz="20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So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make an assumption, that electric field distortions (compared to uniform field) are such, that gaps are “shared” 50:50 between neighboring strips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57150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E006D5"/>
                </a:solidFill>
              </a:rPr>
              <a:t>-&gt; then BNL design strips “under-bite” each other in terms of tip-to-neighbor-strip-center distance by ~200 microns; and FIT is in fact </a:t>
            </a:r>
            <a:r>
              <a:rPr lang="en-US" dirty="0" smtClean="0">
                <a:solidFill>
                  <a:srgbClr val="E006D5"/>
                </a:solidFill>
              </a:rPr>
              <a:t>even</a:t>
            </a:r>
            <a:r>
              <a:rPr lang="en-US" dirty="0" smtClean="0">
                <a:solidFill>
                  <a:srgbClr val="E006D5"/>
                </a:solidFill>
              </a:rPr>
              <a:t> </a:t>
            </a:r>
            <a:r>
              <a:rPr lang="en-US" dirty="0" smtClean="0">
                <a:solidFill>
                  <a:srgbClr val="E006D5"/>
                </a:solidFill>
              </a:rPr>
              <a:t>worse (~450 microns)!</a:t>
            </a:r>
            <a:endParaRPr lang="en-US" dirty="0">
              <a:solidFill>
                <a:srgbClr val="E006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9985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C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000099"/>
      </a:accent2>
      <a:accent3>
        <a:srgbClr val="000099"/>
      </a:accent3>
      <a:accent4>
        <a:srgbClr val="8064A2"/>
      </a:accent4>
      <a:accent5>
        <a:srgbClr val="4BACC6"/>
      </a:accent5>
      <a:accent6>
        <a:srgbClr val="0000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48680</TotalTime>
  <Words>4226</Words>
  <Application>Microsoft Macintosh PowerPoint</Application>
  <PresentationFormat>On-screen Show (4:3)</PresentationFormat>
  <Paragraphs>420</Paragraphs>
  <Slides>47</Slides>
  <Notes>47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49" baseType="lpstr">
      <vt:lpstr>Office Theme</vt:lpstr>
      <vt:lpstr>Office Theme</vt:lpstr>
      <vt:lpstr>PowerPoint Presentation</vt:lpstr>
      <vt:lpstr>This talk</vt:lpstr>
      <vt:lpstr>More broad context</vt:lpstr>
      <vt:lpstr>Motivation(s) for this study</vt:lpstr>
      <vt:lpstr>The ultimate goals of this exercise</vt:lpstr>
      <vt:lpstr>Simulation environment  </vt:lpstr>
      <vt:lpstr>Simulation &amp; analysis configuration  </vt:lpstr>
      <vt:lpstr>PowerPoint Presentation</vt:lpstr>
      <vt:lpstr>BNL &amp; FIT configurations</vt:lpstr>
      <vt:lpstr>FIT-like zigzag model</vt:lpstr>
      <vt:lpstr>Disclaimer  </vt:lpstr>
      <vt:lpstr>“50%-overlap” zigzag: charge sharing</vt:lpstr>
      <vt:lpstr>“50%-overlap” zigzag: charge sharing</vt:lpstr>
      <vt:lpstr>“50%-overlap” zigzag: weighted mean</vt:lpstr>
      <vt:lpstr>“50%-overlap” zigzag: weighted mean</vt:lpstr>
      <vt:lpstr>“50%-overlap” zigzag: weighted mean</vt:lpstr>
      <vt:lpstr>“50%-overlap” zigzag: weighted mean</vt:lpstr>
      <vt:lpstr>PowerPoint Presentation</vt:lpstr>
      <vt:lpstr>Zoom into FIT zigzag layout </vt:lpstr>
      <vt:lpstr>Linear response “fish spine”</vt:lpstr>
      <vt:lpstr>PowerPoint Presentation</vt:lpstr>
      <vt:lpstr>PowerPoint Presentation</vt:lpstr>
      <vt:lpstr>“Fish spine”: nothing new?</vt:lpstr>
      <vt:lpstr>“Fish spine”: nothing new?</vt:lpstr>
      <vt:lpstr>“Fish spine”: nothing new?</vt:lpstr>
      <vt:lpstr>“Diamond band”: weighted mean</vt:lpstr>
      <vt:lpstr>“Diamond band”: weighted mean</vt:lpstr>
      <vt:lpstr>“Diamond band”: weighted mean</vt:lpstr>
      <vt:lpstr>“Diamond band”: weighted mean</vt:lpstr>
      <vt:lpstr>“Diamond band”: spatial resolution</vt:lpstr>
      <vt:lpstr>“Diamond band”: spatial resolution</vt:lpstr>
      <vt:lpstr>Back to the $100 question </vt:lpstr>
      <vt:lpstr>“Diamond band”: spatial resolution</vt:lpstr>
      <vt:lpstr>PowerPoint Presentation</vt:lpstr>
      <vt:lpstr>ILD-style TPC readout pads </vt:lpstr>
      <vt:lpstr>Push charge sharing even further? </vt:lpstr>
      <vt:lpstr>Is some 2D configuration possible? </vt:lpstr>
      <vt:lpstr>Is 2D “diamond band” possible? </vt:lpstr>
      <vt:lpstr>Is 2D “diamond band” possible? </vt:lpstr>
      <vt:lpstr>Is 2D “diamond band” possible? </vt:lpstr>
      <vt:lpstr>Other “diamond band” configurations </vt:lpstr>
      <vt:lpstr>PowerPoint Presentation</vt:lpstr>
      <vt:lpstr>Real life complications</vt:lpstr>
      <vt:lpstr>“Diamond band”: cross-talk</vt:lpstr>
      <vt:lpstr>“Diamond band”: cross-talk</vt:lpstr>
      <vt:lpstr>“Diamond band”: cross-talk</vt:lpstr>
      <vt:lpstr>Outlook </vt:lpstr>
    </vt:vector>
  </TitlesOfParts>
  <Manager/>
  <Company>BNL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Alexander Kiselev</dc:creator>
  <cp:keywords/>
  <dc:description/>
  <cp:lastModifiedBy>Alexander Kiselev</cp:lastModifiedBy>
  <cp:revision>967</cp:revision>
  <cp:lastPrinted>2015-09-21T18:41:21Z</cp:lastPrinted>
  <dcterms:created xsi:type="dcterms:W3CDTF">2014-09-08T12:49:29Z</dcterms:created>
  <dcterms:modified xsi:type="dcterms:W3CDTF">2015-10-05T00:17:07Z</dcterms:modified>
  <cp:category/>
</cp:coreProperties>
</file>